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48"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6" d="100"/>
          <a:sy n="56" d="100"/>
        </p:scale>
        <p:origin x="48" y="2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A8D18-5669-4387-8DA3-2A5E648879FE}" type="datetimeFigureOut">
              <a:rPr lang="en-GB" smtClean="0"/>
              <a:t>11/10/2023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A62AF-B310-4D33-9437-889C1361BFC6}" type="slidenum">
              <a:rPr lang="en-GB" smtClean="0"/>
              <a:t>‹#›</a:t>
            </a:fld>
            <a:endParaRPr lang="en-GB"/>
          </a:p>
        </p:txBody>
      </p:sp>
    </p:spTree>
    <p:extLst>
      <p:ext uri="{BB962C8B-B14F-4D97-AF65-F5344CB8AC3E}">
        <p14:creationId xmlns:p14="http://schemas.microsoft.com/office/powerpoint/2010/main" val="1508481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51FF77-72DB-4123-8B7F-691179C6CDD4}" type="slidenum">
              <a:rPr lang="en-GB" smtClean="0"/>
              <a:t>2</a:t>
            </a:fld>
            <a:endParaRPr lang="en-GB"/>
          </a:p>
        </p:txBody>
      </p:sp>
    </p:spTree>
    <p:extLst>
      <p:ext uri="{BB962C8B-B14F-4D97-AF65-F5344CB8AC3E}">
        <p14:creationId xmlns:p14="http://schemas.microsoft.com/office/powerpoint/2010/main" val="620963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51FF77-72DB-4123-8B7F-691179C6CDD4}" type="slidenum">
              <a:rPr lang="en-GB" smtClean="0"/>
              <a:t>12</a:t>
            </a:fld>
            <a:endParaRPr lang="en-GB"/>
          </a:p>
        </p:txBody>
      </p:sp>
    </p:spTree>
    <p:extLst>
      <p:ext uri="{BB962C8B-B14F-4D97-AF65-F5344CB8AC3E}">
        <p14:creationId xmlns:p14="http://schemas.microsoft.com/office/powerpoint/2010/main" val="1438421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51FF77-72DB-4123-8B7F-691179C6CDD4}" type="slidenum">
              <a:rPr lang="en-GB" smtClean="0"/>
              <a:t>13</a:t>
            </a:fld>
            <a:endParaRPr lang="en-GB"/>
          </a:p>
        </p:txBody>
      </p:sp>
    </p:spTree>
    <p:extLst>
      <p:ext uri="{BB962C8B-B14F-4D97-AF65-F5344CB8AC3E}">
        <p14:creationId xmlns:p14="http://schemas.microsoft.com/office/powerpoint/2010/main" val="2063764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451FF77-72DB-4123-8B7F-691179C6CDD4}"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55051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Check para numbers are correct</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451FF77-72DB-4123-8B7F-691179C6CDD4}"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38514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Check para numbers are correct</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451FF77-72DB-4123-8B7F-691179C6CDD4}"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29610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Check para numbers are correct. Check content is updated.</a:t>
            </a:r>
          </a:p>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451FF77-72DB-4123-8B7F-691179C6CDD4}"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24329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Check para numbers are correct. Check content is updated.</a:t>
            </a:r>
          </a:p>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451FF77-72DB-4123-8B7F-691179C6CDD4}"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52097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451FF77-72DB-4123-8B7F-691179C6CDD4}"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85414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51FF77-72DB-4123-8B7F-691179C6CDD4}" type="slidenum">
              <a:rPr lang="en-GB" smtClean="0"/>
              <a:t>10</a:t>
            </a:fld>
            <a:endParaRPr lang="en-GB"/>
          </a:p>
        </p:txBody>
      </p:sp>
    </p:spTree>
    <p:extLst>
      <p:ext uri="{BB962C8B-B14F-4D97-AF65-F5344CB8AC3E}">
        <p14:creationId xmlns:p14="http://schemas.microsoft.com/office/powerpoint/2010/main" val="3245688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51FF77-72DB-4123-8B7F-691179C6CDD4}" type="slidenum">
              <a:rPr lang="en-GB" smtClean="0"/>
              <a:t>11</a:t>
            </a:fld>
            <a:endParaRPr lang="en-GB"/>
          </a:p>
        </p:txBody>
      </p:sp>
    </p:spTree>
    <p:extLst>
      <p:ext uri="{BB962C8B-B14F-4D97-AF65-F5344CB8AC3E}">
        <p14:creationId xmlns:p14="http://schemas.microsoft.com/office/powerpoint/2010/main" val="3920504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D30DA-18EB-9E4D-CC0D-0D17069AFF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3756BCD-ADAC-BFAF-3DC8-059BDB0D57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0D2F751-F62E-341B-2143-F32EDA98A1B1}"/>
              </a:ext>
            </a:extLst>
          </p:cNvPr>
          <p:cNvSpPr>
            <a:spLocks noGrp="1"/>
          </p:cNvSpPr>
          <p:nvPr>
            <p:ph type="dt" sz="half" idx="10"/>
          </p:nvPr>
        </p:nvSpPr>
        <p:spPr/>
        <p:txBody>
          <a:bodyPr/>
          <a:lstStyle/>
          <a:p>
            <a:fld id="{D66DABB4-15F5-42D1-AD79-D0B72935087E}" type="datetimeFigureOut">
              <a:rPr lang="en-GB" smtClean="0"/>
              <a:t>11/10/2023</a:t>
            </a:fld>
            <a:endParaRPr lang="en-GB"/>
          </a:p>
        </p:txBody>
      </p:sp>
      <p:sp>
        <p:nvSpPr>
          <p:cNvPr id="5" name="Footer Placeholder 4">
            <a:extLst>
              <a:ext uri="{FF2B5EF4-FFF2-40B4-BE49-F238E27FC236}">
                <a16:creationId xmlns:a16="http://schemas.microsoft.com/office/drawing/2014/main" id="{E7BD598B-57B3-D634-4D2C-C84B70B32F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1F5726-C4FC-B16F-FF23-443729584BFA}"/>
              </a:ext>
            </a:extLst>
          </p:cNvPr>
          <p:cNvSpPr>
            <a:spLocks noGrp="1"/>
          </p:cNvSpPr>
          <p:nvPr>
            <p:ph type="sldNum" sz="quarter" idx="12"/>
          </p:nvPr>
        </p:nvSpPr>
        <p:spPr/>
        <p:txBody>
          <a:bodyPr/>
          <a:lstStyle/>
          <a:p>
            <a:fld id="{39719837-6E78-4F25-BBFC-FF83737075B3}" type="slidenum">
              <a:rPr lang="en-GB" smtClean="0"/>
              <a:t>‹#›</a:t>
            </a:fld>
            <a:endParaRPr lang="en-GB"/>
          </a:p>
        </p:txBody>
      </p:sp>
    </p:spTree>
    <p:extLst>
      <p:ext uri="{BB962C8B-B14F-4D97-AF65-F5344CB8AC3E}">
        <p14:creationId xmlns:p14="http://schemas.microsoft.com/office/powerpoint/2010/main" val="263289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E3C58-6FBA-BEB9-2078-D99F2CE56E4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74ECCE-157B-DE00-D117-1CFDD61500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4A47C7-ABC4-BFB2-377B-102F05784A13}"/>
              </a:ext>
            </a:extLst>
          </p:cNvPr>
          <p:cNvSpPr>
            <a:spLocks noGrp="1"/>
          </p:cNvSpPr>
          <p:nvPr>
            <p:ph type="dt" sz="half" idx="10"/>
          </p:nvPr>
        </p:nvSpPr>
        <p:spPr/>
        <p:txBody>
          <a:bodyPr/>
          <a:lstStyle/>
          <a:p>
            <a:fld id="{D66DABB4-15F5-42D1-AD79-D0B72935087E}" type="datetimeFigureOut">
              <a:rPr lang="en-GB" smtClean="0"/>
              <a:t>11/10/2023</a:t>
            </a:fld>
            <a:endParaRPr lang="en-GB"/>
          </a:p>
        </p:txBody>
      </p:sp>
      <p:sp>
        <p:nvSpPr>
          <p:cNvPr id="5" name="Footer Placeholder 4">
            <a:extLst>
              <a:ext uri="{FF2B5EF4-FFF2-40B4-BE49-F238E27FC236}">
                <a16:creationId xmlns:a16="http://schemas.microsoft.com/office/drawing/2014/main" id="{DDADF43C-3AE7-7EAE-B993-4E95D55B0D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E547E7-59FB-AA03-381A-7B6054D50E89}"/>
              </a:ext>
            </a:extLst>
          </p:cNvPr>
          <p:cNvSpPr>
            <a:spLocks noGrp="1"/>
          </p:cNvSpPr>
          <p:nvPr>
            <p:ph type="sldNum" sz="quarter" idx="12"/>
          </p:nvPr>
        </p:nvSpPr>
        <p:spPr/>
        <p:txBody>
          <a:bodyPr/>
          <a:lstStyle/>
          <a:p>
            <a:fld id="{39719837-6E78-4F25-BBFC-FF83737075B3}" type="slidenum">
              <a:rPr lang="en-GB" smtClean="0"/>
              <a:t>‹#›</a:t>
            </a:fld>
            <a:endParaRPr lang="en-GB"/>
          </a:p>
        </p:txBody>
      </p:sp>
    </p:spTree>
    <p:extLst>
      <p:ext uri="{BB962C8B-B14F-4D97-AF65-F5344CB8AC3E}">
        <p14:creationId xmlns:p14="http://schemas.microsoft.com/office/powerpoint/2010/main" val="58999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2F3253-6DBF-6B54-482E-1E966EF156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2052DE-1318-140F-9D99-EBEF53BC75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101951-0514-77E6-FED5-40624951203B}"/>
              </a:ext>
            </a:extLst>
          </p:cNvPr>
          <p:cNvSpPr>
            <a:spLocks noGrp="1"/>
          </p:cNvSpPr>
          <p:nvPr>
            <p:ph type="dt" sz="half" idx="10"/>
          </p:nvPr>
        </p:nvSpPr>
        <p:spPr/>
        <p:txBody>
          <a:bodyPr/>
          <a:lstStyle/>
          <a:p>
            <a:fld id="{D66DABB4-15F5-42D1-AD79-D0B72935087E}" type="datetimeFigureOut">
              <a:rPr lang="en-GB" smtClean="0"/>
              <a:t>11/10/2023</a:t>
            </a:fld>
            <a:endParaRPr lang="en-GB"/>
          </a:p>
        </p:txBody>
      </p:sp>
      <p:sp>
        <p:nvSpPr>
          <p:cNvPr id="5" name="Footer Placeholder 4">
            <a:extLst>
              <a:ext uri="{FF2B5EF4-FFF2-40B4-BE49-F238E27FC236}">
                <a16:creationId xmlns:a16="http://schemas.microsoft.com/office/drawing/2014/main" id="{2A635AC6-DC00-AE51-FF87-3E8CD95E00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6B64C3-A82C-E18B-73CD-8E596202DBAA}"/>
              </a:ext>
            </a:extLst>
          </p:cNvPr>
          <p:cNvSpPr>
            <a:spLocks noGrp="1"/>
          </p:cNvSpPr>
          <p:nvPr>
            <p:ph type="sldNum" sz="quarter" idx="12"/>
          </p:nvPr>
        </p:nvSpPr>
        <p:spPr/>
        <p:txBody>
          <a:bodyPr/>
          <a:lstStyle/>
          <a:p>
            <a:fld id="{39719837-6E78-4F25-BBFC-FF83737075B3}" type="slidenum">
              <a:rPr lang="en-GB" smtClean="0"/>
              <a:t>‹#›</a:t>
            </a:fld>
            <a:endParaRPr lang="en-GB"/>
          </a:p>
        </p:txBody>
      </p:sp>
    </p:spTree>
    <p:extLst>
      <p:ext uri="{BB962C8B-B14F-4D97-AF65-F5344CB8AC3E}">
        <p14:creationId xmlns:p14="http://schemas.microsoft.com/office/powerpoint/2010/main" val="4068919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ingle content area">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999" y="1224000"/>
            <a:ext cx="10560000" cy="4608094"/>
          </a:xfrm>
          <a:prstGeom prst="rect">
            <a:avLst/>
          </a:prstGeom>
        </p:spPr>
        <p:txBody>
          <a:bodyPr/>
          <a:lstStyle>
            <a:lvl1pPr marL="0" indent="0">
              <a:buClr>
                <a:schemeClr val="accent3"/>
              </a:buClr>
              <a:buFontTx/>
              <a:buNone/>
              <a:defRPr sz="1400">
                <a:latin typeface="Arial" panose="020B0604020202020204" pitchFamily="34" charset="0"/>
                <a:cs typeface="Arial" panose="020B0604020202020204" pitchFamily="34" charset="0"/>
              </a:defRPr>
            </a:lvl1pPr>
            <a:lvl2pPr marL="457200" indent="0">
              <a:buClr>
                <a:schemeClr val="accent3"/>
              </a:buClr>
              <a:buFontTx/>
              <a:buNone/>
              <a:defRPr sz="1400">
                <a:latin typeface="Arial" panose="020B0604020202020204" pitchFamily="34" charset="0"/>
                <a:cs typeface="Arial" panose="020B0604020202020204" pitchFamily="34" charset="0"/>
              </a:defRPr>
            </a:lvl2pPr>
            <a:lvl3pPr marL="914400" indent="0">
              <a:buClr>
                <a:schemeClr val="accent3"/>
              </a:buClr>
              <a:buFontTx/>
              <a:buNone/>
              <a:defRPr sz="1400">
                <a:latin typeface="Arial" panose="020B0604020202020204" pitchFamily="34" charset="0"/>
                <a:cs typeface="Arial" panose="020B0604020202020204" pitchFamily="34" charset="0"/>
              </a:defRPr>
            </a:lvl3pPr>
            <a:lvl4pPr marL="1371600" indent="0">
              <a:buClr>
                <a:schemeClr val="accent3"/>
              </a:buClr>
              <a:buFontTx/>
              <a:buNone/>
              <a:defRPr sz="1400">
                <a:latin typeface="Arial" panose="020B0604020202020204" pitchFamily="34" charset="0"/>
                <a:cs typeface="Arial" panose="020B0604020202020204" pitchFamily="34" charset="0"/>
              </a:defRPr>
            </a:lvl4pPr>
            <a:lvl5pPr marL="1828800" indent="0">
              <a:buClr>
                <a:schemeClr val="accent3"/>
              </a:buClr>
              <a:buFontTx/>
              <a:buNone/>
              <a:defRPr sz="1400">
                <a:latin typeface="Arial" panose="020B0604020202020204" pitchFamily="34" charset="0"/>
                <a:cs typeface="Arial" panose="020B0604020202020204" pitchFamily="34" charset="0"/>
              </a:defRPr>
            </a:lvl5pPr>
          </a:lstStyle>
          <a:p>
            <a:pPr lvl="0"/>
            <a:r>
              <a:rPr lang="en-US"/>
              <a:t>Edit Master text styles</a:t>
            </a:r>
          </a:p>
        </p:txBody>
      </p:sp>
      <p:sp>
        <p:nvSpPr>
          <p:cNvPr id="7" name="Title 1"/>
          <p:cNvSpPr>
            <a:spLocks noGrp="1"/>
          </p:cNvSpPr>
          <p:nvPr>
            <p:ph type="ctrTitle" hasCustomPrompt="1"/>
          </p:nvPr>
        </p:nvSpPr>
        <p:spPr>
          <a:xfrm>
            <a:off x="768001" y="256333"/>
            <a:ext cx="470816" cy="313932"/>
          </a:xfrm>
          <a:prstGeom prst="rect">
            <a:avLst/>
          </a:prstGeom>
          <a:solidFill>
            <a:schemeClr val="tx1"/>
          </a:solidFill>
        </p:spPr>
        <p:txBody>
          <a:bodyPr wrap="none" lIns="72000" rIns="72000" anchor="b">
            <a:spAutoFit/>
          </a:bodyPr>
          <a:lstStyle>
            <a:lvl1pPr algn="l">
              <a:defRPr sz="1600"/>
            </a:lvl1pPr>
          </a:lstStyle>
          <a:p>
            <a:r>
              <a:rPr lang="en-US"/>
              <a:t>title</a:t>
            </a:r>
          </a:p>
        </p:txBody>
      </p:sp>
      <p:sp>
        <p:nvSpPr>
          <p:cNvPr id="8" name="Text Placeholder 11"/>
          <p:cNvSpPr>
            <a:spLocks noGrp="1"/>
          </p:cNvSpPr>
          <p:nvPr>
            <p:ph type="body" sz="quarter" idx="10" hasCustomPrompt="1"/>
          </p:nvPr>
        </p:nvSpPr>
        <p:spPr>
          <a:xfrm>
            <a:off x="768000" y="561128"/>
            <a:ext cx="1418640"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a:t>Sub title</a:t>
            </a:r>
            <a:endParaRPr lang="en-GB"/>
          </a:p>
        </p:txBody>
      </p:sp>
      <p:pic>
        <p:nvPicPr>
          <p:cNvPr id="2" name="Picture 1" descr="Logo, company name&#10;&#10;Description automatically generated">
            <a:extLst>
              <a:ext uri="{FF2B5EF4-FFF2-40B4-BE49-F238E27FC236}">
                <a16:creationId xmlns:a16="http://schemas.microsoft.com/office/drawing/2014/main" id="{2DDBB12F-1265-FEFD-ADFD-DE3D3E7C83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4277" y="6192732"/>
            <a:ext cx="795316" cy="597373"/>
          </a:xfrm>
          <a:prstGeom prst="rect">
            <a:avLst/>
          </a:prstGeom>
        </p:spPr>
      </p:pic>
    </p:spTree>
    <p:extLst>
      <p:ext uri="{BB962C8B-B14F-4D97-AF65-F5344CB8AC3E}">
        <p14:creationId xmlns:p14="http://schemas.microsoft.com/office/powerpoint/2010/main" val="37525021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creen">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a:xfrm>
            <a:off x="0" y="0"/>
            <a:ext cx="12192000" cy="6858000"/>
          </a:xfrm>
          <a:prstGeom prst="rect">
            <a:avLst/>
          </a:prstGeom>
        </p:spPr>
        <p:txBody>
          <a:bodyPr/>
          <a:lstStyle>
            <a:lvl1pPr marL="0" indent="0" algn="l">
              <a:buNone/>
              <a:defRPr sz="1100">
                <a:latin typeface="Arial" panose="020B0604020202020204" pitchFamily="34" charset="0"/>
                <a:cs typeface="Arial" panose="020B0604020202020204" pitchFamily="34" charset="0"/>
              </a:defRPr>
            </a:lvl1pPr>
          </a:lstStyle>
          <a:p>
            <a:r>
              <a:rPr lang="en-US" dirty="0"/>
              <a:t>Click icon to add picture</a:t>
            </a:r>
            <a:endParaRPr lang="en-GB" dirty="0"/>
          </a:p>
        </p:txBody>
      </p:sp>
      <p:sp>
        <p:nvSpPr>
          <p:cNvPr id="8" name="Text Placeholder 11"/>
          <p:cNvSpPr>
            <a:spLocks noGrp="1"/>
          </p:cNvSpPr>
          <p:nvPr>
            <p:ph type="body" sz="quarter" idx="10" hasCustomPrompt="1"/>
          </p:nvPr>
        </p:nvSpPr>
        <p:spPr>
          <a:xfrm>
            <a:off x="5100043" y="3397421"/>
            <a:ext cx="2050671" cy="2943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ctr">
              <a:buNone/>
              <a:defRPr sz="16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a:t>Presenter and date</a:t>
            </a:r>
            <a:endParaRPr lang="en-GB"/>
          </a:p>
        </p:txBody>
      </p:sp>
      <p:sp>
        <p:nvSpPr>
          <p:cNvPr id="13" name="Text Placeholder 12"/>
          <p:cNvSpPr>
            <a:spLocks noGrp="1"/>
          </p:cNvSpPr>
          <p:nvPr>
            <p:ph type="body" sz="quarter" idx="11" hasCustomPrompt="1"/>
          </p:nvPr>
        </p:nvSpPr>
        <p:spPr>
          <a:xfrm>
            <a:off x="4747134" y="2992319"/>
            <a:ext cx="2827615" cy="405102"/>
          </a:xfrm>
          <a:prstGeom prst="rect">
            <a:avLst/>
          </a:prstGeom>
          <a:solidFill>
            <a:schemeClr val="tx1"/>
          </a:solidFill>
          <a:ln>
            <a:solidFill>
              <a:schemeClr val="tx1"/>
            </a:solidFill>
          </a:ln>
        </p:spPr>
        <p:txBody>
          <a:bodyPr wrap="none" lIns="72000" tIns="36000" rIns="72000" bIns="36000" anchor="ctr" anchorCtr="0">
            <a:spAutoFit/>
          </a:bodyPr>
          <a:lstStyle>
            <a:lvl1pPr marL="0" indent="0" algn="ctr">
              <a:buNone/>
              <a:defRPr sz="2400" cap="all" baseline="0">
                <a:solidFill>
                  <a:schemeClr val="bg1"/>
                </a:solidFill>
                <a:latin typeface="Arial Narrow" panose="020B0606020202030204" pitchFamily="34" charset="0"/>
              </a:defRPr>
            </a:lvl1pPr>
          </a:lstStyle>
          <a:p>
            <a:pPr lvl="0"/>
            <a:r>
              <a:rPr lang="en-GB" dirty="0">
                <a:latin typeface="Arial Narrow" panose="020B0606020202030204" pitchFamily="34" charset="0"/>
              </a:rPr>
              <a:t>Presentation title</a:t>
            </a:r>
            <a:endParaRPr lang="en-GB" dirty="0"/>
          </a:p>
        </p:txBody>
      </p:sp>
      <p:sp>
        <p:nvSpPr>
          <p:cNvPr id="9" name="Picture Placeholder 4"/>
          <p:cNvSpPr>
            <a:spLocks noGrp="1"/>
          </p:cNvSpPr>
          <p:nvPr userDrawn="1"/>
        </p:nvSpPr>
        <p:spPr>
          <a:xfrm>
            <a:off x="4824788" y="1622084"/>
            <a:ext cx="2601185" cy="163080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800"/>
          </a:p>
        </p:txBody>
      </p:sp>
      <p:pic>
        <p:nvPicPr>
          <p:cNvPr id="2" name="Picture 1" descr="Logo, company name&#10;&#10;Description automatically generated">
            <a:extLst>
              <a:ext uri="{FF2B5EF4-FFF2-40B4-BE49-F238E27FC236}">
                <a16:creationId xmlns:a16="http://schemas.microsoft.com/office/drawing/2014/main" id="{60BF86FE-7058-29D3-7D30-9D4853033B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13974" y="1226550"/>
            <a:ext cx="2093937" cy="1572786"/>
          </a:xfrm>
          <a:prstGeom prst="rect">
            <a:avLst/>
          </a:prstGeom>
        </p:spPr>
      </p:pic>
    </p:spTree>
    <p:extLst>
      <p:ext uri="{BB962C8B-B14F-4D97-AF65-F5344CB8AC3E}">
        <p14:creationId xmlns:p14="http://schemas.microsoft.com/office/powerpoint/2010/main" val="973210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1166C-E9A6-D715-F060-1891ADD0BB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0CFE4A-40C3-F420-DB22-8DB0B711BB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17EDBB-20D2-131A-C755-C6DB16582787}"/>
              </a:ext>
            </a:extLst>
          </p:cNvPr>
          <p:cNvSpPr>
            <a:spLocks noGrp="1"/>
          </p:cNvSpPr>
          <p:nvPr>
            <p:ph type="dt" sz="half" idx="10"/>
          </p:nvPr>
        </p:nvSpPr>
        <p:spPr/>
        <p:txBody>
          <a:bodyPr/>
          <a:lstStyle/>
          <a:p>
            <a:fld id="{D66DABB4-15F5-42D1-AD79-D0B72935087E}" type="datetimeFigureOut">
              <a:rPr lang="en-GB" smtClean="0"/>
              <a:t>11/10/2023</a:t>
            </a:fld>
            <a:endParaRPr lang="en-GB"/>
          </a:p>
        </p:txBody>
      </p:sp>
      <p:sp>
        <p:nvSpPr>
          <p:cNvPr id="5" name="Footer Placeholder 4">
            <a:extLst>
              <a:ext uri="{FF2B5EF4-FFF2-40B4-BE49-F238E27FC236}">
                <a16:creationId xmlns:a16="http://schemas.microsoft.com/office/drawing/2014/main" id="{CDB3CAD4-62CF-C6E4-88F1-A3803F47F6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51ACCA-BAD4-BE0B-7A46-E887A176023A}"/>
              </a:ext>
            </a:extLst>
          </p:cNvPr>
          <p:cNvSpPr>
            <a:spLocks noGrp="1"/>
          </p:cNvSpPr>
          <p:nvPr>
            <p:ph type="sldNum" sz="quarter" idx="12"/>
          </p:nvPr>
        </p:nvSpPr>
        <p:spPr/>
        <p:txBody>
          <a:bodyPr/>
          <a:lstStyle/>
          <a:p>
            <a:fld id="{39719837-6E78-4F25-BBFC-FF83737075B3}" type="slidenum">
              <a:rPr lang="en-GB" smtClean="0"/>
              <a:t>‹#›</a:t>
            </a:fld>
            <a:endParaRPr lang="en-GB"/>
          </a:p>
        </p:txBody>
      </p:sp>
    </p:spTree>
    <p:extLst>
      <p:ext uri="{BB962C8B-B14F-4D97-AF65-F5344CB8AC3E}">
        <p14:creationId xmlns:p14="http://schemas.microsoft.com/office/powerpoint/2010/main" val="135300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6D280-694C-4482-F248-ED1E7FBA12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2E60F3F-9043-C81B-322D-1F35494BE3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F2BD94-9542-5D85-A0FA-338D81C5E862}"/>
              </a:ext>
            </a:extLst>
          </p:cNvPr>
          <p:cNvSpPr>
            <a:spLocks noGrp="1"/>
          </p:cNvSpPr>
          <p:nvPr>
            <p:ph type="dt" sz="half" idx="10"/>
          </p:nvPr>
        </p:nvSpPr>
        <p:spPr/>
        <p:txBody>
          <a:bodyPr/>
          <a:lstStyle/>
          <a:p>
            <a:fld id="{D66DABB4-15F5-42D1-AD79-D0B72935087E}" type="datetimeFigureOut">
              <a:rPr lang="en-GB" smtClean="0"/>
              <a:t>11/10/2023</a:t>
            </a:fld>
            <a:endParaRPr lang="en-GB"/>
          </a:p>
        </p:txBody>
      </p:sp>
      <p:sp>
        <p:nvSpPr>
          <p:cNvPr id="5" name="Footer Placeholder 4">
            <a:extLst>
              <a:ext uri="{FF2B5EF4-FFF2-40B4-BE49-F238E27FC236}">
                <a16:creationId xmlns:a16="http://schemas.microsoft.com/office/drawing/2014/main" id="{9F9B23D7-C523-7D89-7256-EEA6315894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154EED-AC74-91D1-12C2-E607D145D31B}"/>
              </a:ext>
            </a:extLst>
          </p:cNvPr>
          <p:cNvSpPr>
            <a:spLocks noGrp="1"/>
          </p:cNvSpPr>
          <p:nvPr>
            <p:ph type="sldNum" sz="quarter" idx="12"/>
          </p:nvPr>
        </p:nvSpPr>
        <p:spPr/>
        <p:txBody>
          <a:bodyPr/>
          <a:lstStyle/>
          <a:p>
            <a:fld id="{39719837-6E78-4F25-BBFC-FF83737075B3}" type="slidenum">
              <a:rPr lang="en-GB" smtClean="0"/>
              <a:t>‹#›</a:t>
            </a:fld>
            <a:endParaRPr lang="en-GB"/>
          </a:p>
        </p:txBody>
      </p:sp>
    </p:spTree>
    <p:extLst>
      <p:ext uri="{BB962C8B-B14F-4D97-AF65-F5344CB8AC3E}">
        <p14:creationId xmlns:p14="http://schemas.microsoft.com/office/powerpoint/2010/main" val="134574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CD410-1570-B6B0-881E-EF8FF51612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953699-4C0B-2EAE-FE53-F034E7CBB9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E04DFF3-2E97-A956-3586-7C8914AF19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579D239-F994-1C20-3369-4E1B604D5F89}"/>
              </a:ext>
            </a:extLst>
          </p:cNvPr>
          <p:cNvSpPr>
            <a:spLocks noGrp="1"/>
          </p:cNvSpPr>
          <p:nvPr>
            <p:ph type="dt" sz="half" idx="10"/>
          </p:nvPr>
        </p:nvSpPr>
        <p:spPr/>
        <p:txBody>
          <a:bodyPr/>
          <a:lstStyle/>
          <a:p>
            <a:fld id="{D66DABB4-15F5-42D1-AD79-D0B72935087E}" type="datetimeFigureOut">
              <a:rPr lang="en-GB" smtClean="0"/>
              <a:t>11/10/2023</a:t>
            </a:fld>
            <a:endParaRPr lang="en-GB"/>
          </a:p>
        </p:txBody>
      </p:sp>
      <p:sp>
        <p:nvSpPr>
          <p:cNvPr id="6" name="Footer Placeholder 5">
            <a:extLst>
              <a:ext uri="{FF2B5EF4-FFF2-40B4-BE49-F238E27FC236}">
                <a16:creationId xmlns:a16="http://schemas.microsoft.com/office/drawing/2014/main" id="{9C22BE6F-9DAF-A5AF-951B-40433140C9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18728B-ECAF-84F7-D963-5613B8892BE3}"/>
              </a:ext>
            </a:extLst>
          </p:cNvPr>
          <p:cNvSpPr>
            <a:spLocks noGrp="1"/>
          </p:cNvSpPr>
          <p:nvPr>
            <p:ph type="sldNum" sz="quarter" idx="12"/>
          </p:nvPr>
        </p:nvSpPr>
        <p:spPr/>
        <p:txBody>
          <a:bodyPr/>
          <a:lstStyle/>
          <a:p>
            <a:fld id="{39719837-6E78-4F25-BBFC-FF83737075B3}" type="slidenum">
              <a:rPr lang="en-GB" smtClean="0"/>
              <a:t>‹#›</a:t>
            </a:fld>
            <a:endParaRPr lang="en-GB"/>
          </a:p>
        </p:txBody>
      </p:sp>
    </p:spTree>
    <p:extLst>
      <p:ext uri="{BB962C8B-B14F-4D97-AF65-F5344CB8AC3E}">
        <p14:creationId xmlns:p14="http://schemas.microsoft.com/office/powerpoint/2010/main" val="3628459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453C1-846F-AC77-7FD4-649CDF89FDE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EBA3F3-7DB3-D584-497E-C2E5F06F18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11C428-B7B3-2C00-848D-AA8E90DE2E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BBA27F-165C-DBEF-3A94-F8035B1998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DAD919-CD8D-867F-F26E-D7AAFA9712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981387-EF0B-4258-753A-151B9D4D9772}"/>
              </a:ext>
            </a:extLst>
          </p:cNvPr>
          <p:cNvSpPr>
            <a:spLocks noGrp="1"/>
          </p:cNvSpPr>
          <p:nvPr>
            <p:ph type="dt" sz="half" idx="10"/>
          </p:nvPr>
        </p:nvSpPr>
        <p:spPr/>
        <p:txBody>
          <a:bodyPr/>
          <a:lstStyle/>
          <a:p>
            <a:fld id="{D66DABB4-15F5-42D1-AD79-D0B72935087E}" type="datetimeFigureOut">
              <a:rPr lang="en-GB" smtClean="0"/>
              <a:t>11/10/2023</a:t>
            </a:fld>
            <a:endParaRPr lang="en-GB"/>
          </a:p>
        </p:txBody>
      </p:sp>
      <p:sp>
        <p:nvSpPr>
          <p:cNvPr id="8" name="Footer Placeholder 7">
            <a:extLst>
              <a:ext uri="{FF2B5EF4-FFF2-40B4-BE49-F238E27FC236}">
                <a16:creationId xmlns:a16="http://schemas.microsoft.com/office/drawing/2014/main" id="{230E2E49-05AA-6DCC-4152-3AE78EA7E1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8AACCF0-AF58-B780-BB0B-939473F9A752}"/>
              </a:ext>
            </a:extLst>
          </p:cNvPr>
          <p:cNvSpPr>
            <a:spLocks noGrp="1"/>
          </p:cNvSpPr>
          <p:nvPr>
            <p:ph type="sldNum" sz="quarter" idx="12"/>
          </p:nvPr>
        </p:nvSpPr>
        <p:spPr/>
        <p:txBody>
          <a:bodyPr/>
          <a:lstStyle/>
          <a:p>
            <a:fld id="{39719837-6E78-4F25-BBFC-FF83737075B3}" type="slidenum">
              <a:rPr lang="en-GB" smtClean="0"/>
              <a:t>‹#›</a:t>
            </a:fld>
            <a:endParaRPr lang="en-GB"/>
          </a:p>
        </p:txBody>
      </p:sp>
    </p:spTree>
    <p:extLst>
      <p:ext uri="{BB962C8B-B14F-4D97-AF65-F5344CB8AC3E}">
        <p14:creationId xmlns:p14="http://schemas.microsoft.com/office/powerpoint/2010/main" val="3947632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2883-37D0-5C6A-6E33-E4CB03D25C7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88A52C-C5A6-1ED2-C34A-64FD56637607}"/>
              </a:ext>
            </a:extLst>
          </p:cNvPr>
          <p:cNvSpPr>
            <a:spLocks noGrp="1"/>
          </p:cNvSpPr>
          <p:nvPr>
            <p:ph type="dt" sz="half" idx="10"/>
          </p:nvPr>
        </p:nvSpPr>
        <p:spPr/>
        <p:txBody>
          <a:bodyPr/>
          <a:lstStyle/>
          <a:p>
            <a:fld id="{D66DABB4-15F5-42D1-AD79-D0B72935087E}" type="datetimeFigureOut">
              <a:rPr lang="en-GB" smtClean="0"/>
              <a:t>11/10/2023</a:t>
            </a:fld>
            <a:endParaRPr lang="en-GB"/>
          </a:p>
        </p:txBody>
      </p:sp>
      <p:sp>
        <p:nvSpPr>
          <p:cNvPr id="4" name="Footer Placeholder 3">
            <a:extLst>
              <a:ext uri="{FF2B5EF4-FFF2-40B4-BE49-F238E27FC236}">
                <a16:creationId xmlns:a16="http://schemas.microsoft.com/office/drawing/2014/main" id="{6C9ED88A-9B93-BD2D-B66B-C53532A7D6D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5C43FF4-78CE-1308-E591-AF37ACBE5550}"/>
              </a:ext>
            </a:extLst>
          </p:cNvPr>
          <p:cNvSpPr>
            <a:spLocks noGrp="1"/>
          </p:cNvSpPr>
          <p:nvPr>
            <p:ph type="sldNum" sz="quarter" idx="12"/>
          </p:nvPr>
        </p:nvSpPr>
        <p:spPr/>
        <p:txBody>
          <a:bodyPr/>
          <a:lstStyle/>
          <a:p>
            <a:fld id="{39719837-6E78-4F25-BBFC-FF83737075B3}" type="slidenum">
              <a:rPr lang="en-GB" smtClean="0"/>
              <a:t>‹#›</a:t>
            </a:fld>
            <a:endParaRPr lang="en-GB"/>
          </a:p>
        </p:txBody>
      </p:sp>
    </p:spTree>
    <p:extLst>
      <p:ext uri="{BB962C8B-B14F-4D97-AF65-F5344CB8AC3E}">
        <p14:creationId xmlns:p14="http://schemas.microsoft.com/office/powerpoint/2010/main" val="1098483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78A477-C7E4-6DD0-B945-47E4DA8FA574}"/>
              </a:ext>
            </a:extLst>
          </p:cNvPr>
          <p:cNvSpPr>
            <a:spLocks noGrp="1"/>
          </p:cNvSpPr>
          <p:nvPr>
            <p:ph type="dt" sz="half" idx="10"/>
          </p:nvPr>
        </p:nvSpPr>
        <p:spPr/>
        <p:txBody>
          <a:bodyPr/>
          <a:lstStyle/>
          <a:p>
            <a:fld id="{D66DABB4-15F5-42D1-AD79-D0B72935087E}" type="datetimeFigureOut">
              <a:rPr lang="en-GB" smtClean="0"/>
              <a:t>11/10/2023</a:t>
            </a:fld>
            <a:endParaRPr lang="en-GB"/>
          </a:p>
        </p:txBody>
      </p:sp>
      <p:sp>
        <p:nvSpPr>
          <p:cNvPr id="3" name="Footer Placeholder 2">
            <a:extLst>
              <a:ext uri="{FF2B5EF4-FFF2-40B4-BE49-F238E27FC236}">
                <a16:creationId xmlns:a16="http://schemas.microsoft.com/office/drawing/2014/main" id="{994CD542-ACFD-06E6-1E7C-370956FBC8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D78901B-4C72-63E1-AF94-24ED84E4D245}"/>
              </a:ext>
            </a:extLst>
          </p:cNvPr>
          <p:cNvSpPr>
            <a:spLocks noGrp="1"/>
          </p:cNvSpPr>
          <p:nvPr>
            <p:ph type="sldNum" sz="quarter" idx="12"/>
          </p:nvPr>
        </p:nvSpPr>
        <p:spPr/>
        <p:txBody>
          <a:bodyPr/>
          <a:lstStyle/>
          <a:p>
            <a:fld id="{39719837-6E78-4F25-BBFC-FF83737075B3}" type="slidenum">
              <a:rPr lang="en-GB" smtClean="0"/>
              <a:t>‹#›</a:t>
            </a:fld>
            <a:endParaRPr lang="en-GB"/>
          </a:p>
        </p:txBody>
      </p:sp>
    </p:spTree>
    <p:extLst>
      <p:ext uri="{BB962C8B-B14F-4D97-AF65-F5344CB8AC3E}">
        <p14:creationId xmlns:p14="http://schemas.microsoft.com/office/powerpoint/2010/main" val="2355323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2929D-B3A7-3239-BA5B-C4C7B2A951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CA584D-3737-8876-A7F9-B0A26C4417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3B850E-CA03-3CF1-8772-C4B93EADF3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2A054A-BF5B-7680-F3B2-585F29CB8C04}"/>
              </a:ext>
            </a:extLst>
          </p:cNvPr>
          <p:cNvSpPr>
            <a:spLocks noGrp="1"/>
          </p:cNvSpPr>
          <p:nvPr>
            <p:ph type="dt" sz="half" idx="10"/>
          </p:nvPr>
        </p:nvSpPr>
        <p:spPr/>
        <p:txBody>
          <a:bodyPr/>
          <a:lstStyle/>
          <a:p>
            <a:fld id="{D66DABB4-15F5-42D1-AD79-D0B72935087E}" type="datetimeFigureOut">
              <a:rPr lang="en-GB" smtClean="0"/>
              <a:t>11/10/2023</a:t>
            </a:fld>
            <a:endParaRPr lang="en-GB"/>
          </a:p>
        </p:txBody>
      </p:sp>
      <p:sp>
        <p:nvSpPr>
          <p:cNvPr id="6" name="Footer Placeholder 5">
            <a:extLst>
              <a:ext uri="{FF2B5EF4-FFF2-40B4-BE49-F238E27FC236}">
                <a16:creationId xmlns:a16="http://schemas.microsoft.com/office/drawing/2014/main" id="{5F78404F-B75C-4745-402B-E30A3AC107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E026D7-DE5F-F10A-F3AC-AF879AC838FF}"/>
              </a:ext>
            </a:extLst>
          </p:cNvPr>
          <p:cNvSpPr>
            <a:spLocks noGrp="1"/>
          </p:cNvSpPr>
          <p:nvPr>
            <p:ph type="sldNum" sz="quarter" idx="12"/>
          </p:nvPr>
        </p:nvSpPr>
        <p:spPr/>
        <p:txBody>
          <a:bodyPr/>
          <a:lstStyle/>
          <a:p>
            <a:fld id="{39719837-6E78-4F25-BBFC-FF83737075B3}" type="slidenum">
              <a:rPr lang="en-GB" smtClean="0"/>
              <a:t>‹#›</a:t>
            </a:fld>
            <a:endParaRPr lang="en-GB"/>
          </a:p>
        </p:txBody>
      </p:sp>
    </p:spTree>
    <p:extLst>
      <p:ext uri="{BB962C8B-B14F-4D97-AF65-F5344CB8AC3E}">
        <p14:creationId xmlns:p14="http://schemas.microsoft.com/office/powerpoint/2010/main" val="1624027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E096C-1340-F5DB-98AE-853963786B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1607B4-D44F-CC9D-09DB-75FB13EC6A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3E48028-6E9B-FC59-74D4-0A82FB1A8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57425F-707B-FF59-E689-13BBAA8F2C38}"/>
              </a:ext>
            </a:extLst>
          </p:cNvPr>
          <p:cNvSpPr>
            <a:spLocks noGrp="1"/>
          </p:cNvSpPr>
          <p:nvPr>
            <p:ph type="dt" sz="half" idx="10"/>
          </p:nvPr>
        </p:nvSpPr>
        <p:spPr/>
        <p:txBody>
          <a:bodyPr/>
          <a:lstStyle/>
          <a:p>
            <a:fld id="{D66DABB4-15F5-42D1-AD79-D0B72935087E}" type="datetimeFigureOut">
              <a:rPr lang="en-GB" smtClean="0"/>
              <a:t>11/10/2023</a:t>
            </a:fld>
            <a:endParaRPr lang="en-GB"/>
          </a:p>
        </p:txBody>
      </p:sp>
      <p:sp>
        <p:nvSpPr>
          <p:cNvPr id="6" name="Footer Placeholder 5">
            <a:extLst>
              <a:ext uri="{FF2B5EF4-FFF2-40B4-BE49-F238E27FC236}">
                <a16:creationId xmlns:a16="http://schemas.microsoft.com/office/drawing/2014/main" id="{8A3D48AF-83E2-4482-EDA9-AB6294CB9A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EE0AFB-8943-C3AC-6CF1-BE74AAF8E7A0}"/>
              </a:ext>
            </a:extLst>
          </p:cNvPr>
          <p:cNvSpPr>
            <a:spLocks noGrp="1"/>
          </p:cNvSpPr>
          <p:nvPr>
            <p:ph type="sldNum" sz="quarter" idx="12"/>
          </p:nvPr>
        </p:nvSpPr>
        <p:spPr/>
        <p:txBody>
          <a:bodyPr/>
          <a:lstStyle/>
          <a:p>
            <a:fld id="{39719837-6E78-4F25-BBFC-FF83737075B3}" type="slidenum">
              <a:rPr lang="en-GB" smtClean="0"/>
              <a:t>‹#›</a:t>
            </a:fld>
            <a:endParaRPr lang="en-GB"/>
          </a:p>
        </p:txBody>
      </p:sp>
    </p:spTree>
    <p:extLst>
      <p:ext uri="{BB962C8B-B14F-4D97-AF65-F5344CB8AC3E}">
        <p14:creationId xmlns:p14="http://schemas.microsoft.com/office/powerpoint/2010/main" val="1662425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D68038-F9C7-FB38-551F-E292A6BE7C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6B6679-C033-0C03-3AAE-87B7CB7B57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16AD43-A59B-CAEE-702C-9E744541AF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6DABB4-15F5-42D1-AD79-D0B72935087E}" type="datetimeFigureOut">
              <a:rPr lang="en-GB" smtClean="0"/>
              <a:t>11/10/2023</a:t>
            </a:fld>
            <a:endParaRPr lang="en-GB"/>
          </a:p>
        </p:txBody>
      </p:sp>
      <p:sp>
        <p:nvSpPr>
          <p:cNvPr id="5" name="Footer Placeholder 4">
            <a:extLst>
              <a:ext uri="{FF2B5EF4-FFF2-40B4-BE49-F238E27FC236}">
                <a16:creationId xmlns:a16="http://schemas.microsoft.com/office/drawing/2014/main" id="{18315DDE-0BF0-3B1A-B027-ECB2E5AF9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ACF8239-3FEB-8815-DF31-92BA8D36DC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19837-6E78-4F25-BBFC-FF83737075B3}" type="slidenum">
              <a:rPr lang="en-GB" smtClean="0"/>
              <a:t>‹#›</a:t>
            </a:fld>
            <a:endParaRPr lang="en-GB"/>
          </a:p>
        </p:txBody>
      </p:sp>
    </p:spTree>
    <p:extLst>
      <p:ext uri="{BB962C8B-B14F-4D97-AF65-F5344CB8AC3E}">
        <p14:creationId xmlns:p14="http://schemas.microsoft.com/office/powerpoint/2010/main" val="2114886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85F27B-BBA0-4E8C-8A4B-E6654E66E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1AE1F7-226A-4A38-9E3B-F486B70AC1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6AC44A-9087-49AD-BC33-F019AF6C82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1B115-C0E5-488A-8B70-6F4AAACA2275}" type="datetimeFigureOut">
              <a:rPr lang="en-GB" smtClean="0"/>
              <a:t>11/10/2023</a:t>
            </a:fld>
            <a:endParaRPr lang="en-GB"/>
          </a:p>
        </p:txBody>
      </p:sp>
      <p:sp>
        <p:nvSpPr>
          <p:cNvPr id="5" name="Footer Placeholder 4">
            <a:extLst>
              <a:ext uri="{FF2B5EF4-FFF2-40B4-BE49-F238E27FC236}">
                <a16:creationId xmlns:a16="http://schemas.microsoft.com/office/drawing/2014/main" id="{C77D418B-659B-4EB2-B428-6244D96CFA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24A7F4B-1819-4446-AAF4-8C1FF7D297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D73F2-4859-42BD-947B-71A2C903682A}" type="slidenum">
              <a:rPr lang="en-GB" smtClean="0"/>
              <a:t>‹#›</a:t>
            </a:fld>
            <a:endParaRPr lang="en-GB"/>
          </a:p>
        </p:txBody>
      </p:sp>
    </p:spTree>
    <p:extLst>
      <p:ext uri="{BB962C8B-B14F-4D97-AF65-F5344CB8AC3E}">
        <p14:creationId xmlns:p14="http://schemas.microsoft.com/office/powerpoint/2010/main" val="3925895173"/>
      </p:ext>
    </p:extLst>
  </p:cSld>
  <p:clrMap bg1="lt1" tx1="dk1" bg2="lt2" tx2="dk2" accent1="accent1" accent2="accent2" accent3="accent3" accent4="accent4" accent5="accent5" accent6="accent6" hlink="hlink" folHlink="folHlink"/>
  <p:sldLayoutIdLst>
    <p:sldLayoutId id="2147483662" r:id="rId1"/>
    <p:sldLayoutId id="214748366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0CD53-0A7F-6369-3558-6944A2247ABB}"/>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E8F750F1-1488-0488-9B54-2CCFB74C8580}"/>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832606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00000" y="256333"/>
            <a:ext cx="528140" cy="313932"/>
          </a:xfrm>
        </p:spPr>
        <p:txBody>
          <a:bodyPr/>
          <a:lstStyle/>
          <a:p>
            <a:r>
              <a:rPr lang="en-GB"/>
              <a:t>ECM</a:t>
            </a:r>
          </a:p>
        </p:txBody>
      </p:sp>
      <p:sp>
        <p:nvSpPr>
          <p:cNvPr id="4" name="Text Placeholder 3"/>
          <p:cNvSpPr>
            <a:spLocks noGrp="1"/>
          </p:cNvSpPr>
          <p:nvPr>
            <p:ph type="body" sz="quarter" idx="10"/>
          </p:nvPr>
        </p:nvSpPr>
        <p:spPr>
          <a:xfrm>
            <a:off x="2107944" y="566456"/>
            <a:ext cx="8001403" cy="405102"/>
          </a:xfrm>
        </p:spPr>
        <p:txBody>
          <a:bodyPr/>
          <a:lstStyle/>
          <a:p>
            <a:r>
              <a:rPr lang="en-US">
                <a:latin typeface="Arial Narrow"/>
                <a:ea typeface="Calibri"/>
                <a:cs typeface="Times New Roman"/>
              </a:rPr>
              <a:t>Why do we have Environmental compliance monitors? </a:t>
            </a:r>
            <a:endParaRPr lang="en-GB">
              <a:latin typeface="Calibri" panose="020F0502020204030204" pitchFamily="34" charset="0"/>
              <a:ea typeface="Calibri" panose="020F0502020204030204" pitchFamily="34" charset="0"/>
              <a:cs typeface="Times New Roman" panose="02020603050405020304" pitchFamily="18" charset="0"/>
            </a:endParaRPr>
          </a:p>
        </p:txBody>
      </p:sp>
      <p:sp>
        <p:nvSpPr>
          <p:cNvPr id="11" name="Content Placeholder 1">
            <a:extLst>
              <a:ext uri="{FF2B5EF4-FFF2-40B4-BE49-F238E27FC236}">
                <a16:creationId xmlns:a16="http://schemas.microsoft.com/office/drawing/2014/main" id="{BFB3BD18-1C5A-49B0-9F04-DEECB260709A}"/>
              </a:ext>
            </a:extLst>
          </p:cNvPr>
          <p:cNvSpPr txBox="1">
            <a:spLocks/>
          </p:cNvSpPr>
          <p:nvPr/>
        </p:nvSpPr>
        <p:spPr>
          <a:xfrm>
            <a:off x="3746500" y="690393"/>
            <a:ext cx="4267201" cy="481985"/>
          </a:xfrm>
          <a:prstGeom prst="rect">
            <a:avLst/>
          </a:prstGeom>
          <a:ln w="50800">
            <a:noFill/>
          </a:ln>
        </p:spPr>
        <p:txBody>
          <a:bodyPr/>
          <a:lstStyle>
            <a:lvl1pPr marL="0" indent="0" algn="l" defTabSz="914400" rtl="0" eaLnBrk="1" latinLnBrk="0" hangingPunct="1">
              <a:lnSpc>
                <a:spcPct val="90000"/>
              </a:lnSpc>
              <a:spcBef>
                <a:spcPts val="10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a:p>
        </p:txBody>
      </p:sp>
      <p:pic>
        <p:nvPicPr>
          <p:cNvPr id="10" name="Picture 9" descr="A blue and black logo&#10;&#10;Description automatically generated">
            <a:extLst>
              <a:ext uri="{FF2B5EF4-FFF2-40B4-BE49-F238E27FC236}">
                <a16:creationId xmlns:a16="http://schemas.microsoft.com/office/drawing/2014/main" id="{B0B3E264-DBD1-82B5-519A-01D28FBC0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653" y="1712641"/>
            <a:ext cx="3906907" cy="3867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Content Placeholder 12">
            <a:extLst>
              <a:ext uri="{FF2B5EF4-FFF2-40B4-BE49-F238E27FC236}">
                <a16:creationId xmlns:a16="http://schemas.microsoft.com/office/drawing/2014/main" id="{501E2821-08E5-ADB6-0007-15AB99AACBF4}"/>
              </a:ext>
            </a:extLst>
          </p:cNvPr>
          <p:cNvSpPr>
            <a:spLocks noGrp="1"/>
          </p:cNvSpPr>
          <p:nvPr>
            <p:ph idx="1"/>
          </p:nvPr>
        </p:nvSpPr>
        <p:spPr/>
        <p:txBody>
          <a:bodyPr vert="horz" wrap="none" lIns="91440" tIns="45720" rIns="91440" bIns="45720" rtlCol="0" anchor="t">
            <a:normAutofit/>
          </a:bodyPr>
          <a:lstStyle/>
          <a:p>
            <a:r>
              <a:rPr lang="en-GB" sz="8000" b="1">
                <a:solidFill>
                  <a:schemeClr val="bg1"/>
                </a:solidFill>
                <a:latin typeface="Arial Rounded MT Bold"/>
                <a:cs typeface="Arial"/>
              </a:rPr>
              <a:t>           </a:t>
            </a:r>
            <a:endParaRPr lang="en-GB" sz="8000" b="1">
              <a:solidFill>
                <a:schemeClr val="bg1"/>
              </a:solidFill>
              <a:latin typeface="Arial Rounded MT Bold" panose="020F0704030504030204" pitchFamily="34" charset="0"/>
            </a:endParaRPr>
          </a:p>
          <a:p>
            <a:r>
              <a:rPr lang="en-GB" sz="8000" b="1">
                <a:solidFill>
                  <a:schemeClr val="bg1"/>
                </a:solidFill>
                <a:latin typeface="Arial Rounded MT Bold"/>
                <a:cs typeface="Arial"/>
              </a:rPr>
              <a:t>            </a:t>
            </a:r>
          </a:p>
        </p:txBody>
      </p:sp>
      <p:sp>
        <p:nvSpPr>
          <p:cNvPr id="12" name="TextBox 11">
            <a:extLst>
              <a:ext uri="{FF2B5EF4-FFF2-40B4-BE49-F238E27FC236}">
                <a16:creationId xmlns:a16="http://schemas.microsoft.com/office/drawing/2014/main" id="{3EBAD8F1-FE01-3083-B9C6-7EF3F1363041}"/>
              </a:ext>
            </a:extLst>
          </p:cNvPr>
          <p:cNvSpPr txBox="1"/>
          <p:nvPr/>
        </p:nvSpPr>
        <p:spPr>
          <a:xfrm>
            <a:off x="4809309" y="2984863"/>
            <a:ext cx="274320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8000">
                <a:solidFill>
                  <a:schemeClr val="bg1"/>
                </a:solidFill>
                <a:latin typeface="Arial Rounded MT Bold"/>
                <a:ea typeface="Calibri"/>
                <a:cs typeface="Calibri"/>
              </a:rPr>
              <a:t>100</a:t>
            </a:r>
            <a:endParaRPr lang="en-GB" sz="8000">
              <a:solidFill>
                <a:schemeClr val="bg1"/>
              </a:solidFill>
              <a:latin typeface="Arial Rounded MT Bold"/>
            </a:endParaRPr>
          </a:p>
        </p:txBody>
      </p:sp>
    </p:spTree>
    <p:extLst>
      <p:ext uri="{BB962C8B-B14F-4D97-AF65-F5344CB8AC3E}">
        <p14:creationId xmlns:p14="http://schemas.microsoft.com/office/powerpoint/2010/main" val="152331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00000" y="256333"/>
            <a:ext cx="528140" cy="313932"/>
          </a:xfrm>
        </p:spPr>
        <p:txBody>
          <a:bodyPr/>
          <a:lstStyle/>
          <a:p>
            <a:r>
              <a:rPr lang="en-GB"/>
              <a:t>ECM</a:t>
            </a:r>
          </a:p>
        </p:txBody>
      </p:sp>
      <p:sp>
        <p:nvSpPr>
          <p:cNvPr id="4" name="Text Placeholder 3"/>
          <p:cNvSpPr>
            <a:spLocks noGrp="1"/>
          </p:cNvSpPr>
          <p:nvPr>
            <p:ph type="body" sz="quarter" idx="10"/>
          </p:nvPr>
        </p:nvSpPr>
        <p:spPr>
          <a:xfrm>
            <a:off x="2099640" y="578694"/>
            <a:ext cx="6347169" cy="405102"/>
          </a:xfrm>
        </p:spPr>
        <p:txBody>
          <a:bodyPr/>
          <a:lstStyle/>
          <a:p>
            <a:r>
              <a:rPr lang="en-US">
                <a:latin typeface="Arial Narrow"/>
                <a:ea typeface="Calibri"/>
                <a:cs typeface="Times New Roman"/>
              </a:rPr>
              <a:t>What should a meeting with an ECM be like?</a:t>
            </a:r>
            <a:endParaRPr lang="en-US" b="1" u="sng">
              <a:latin typeface="Calibri" panose="020F0502020204030204" pitchFamily="34" charset="0"/>
              <a:ea typeface="Calibri" panose="020F0502020204030204" pitchFamily="34" charset="0"/>
              <a:cs typeface="Times New Roman" panose="02020603050405020304" pitchFamily="18" charset="0"/>
            </a:endParaRPr>
          </a:p>
        </p:txBody>
      </p:sp>
      <p:sp>
        <p:nvSpPr>
          <p:cNvPr id="11" name="Content Placeholder 1">
            <a:extLst>
              <a:ext uri="{FF2B5EF4-FFF2-40B4-BE49-F238E27FC236}">
                <a16:creationId xmlns:a16="http://schemas.microsoft.com/office/drawing/2014/main" id="{BFB3BD18-1C5A-49B0-9F04-DEECB260709A}"/>
              </a:ext>
            </a:extLst>
          </p:cNvPr>
          <p:cNvSpPr txBox="1">
            <a:spLocks/>
          </p:cNvSpPr>
          <p:nvPr/>
        </p:nvSpPr>
        <p:spPr>
          <a:xfrm>
            <a:off x="3873500" y="5567193"/>
            <a:ext cx="4267201" cy="481985"/>
          </a:xfrm>
          <a:prstGeom prst="rect">
            <a:avLst/>
          </a:prstGeom>
          <a:ln w="50800">
            <a:noFill/>
          </a:ln>
        </p:spPr>
        <p:txBody>
          <a:bodyPr/>
          <a:lstStyle>
            <a:lvl1pPr marL="0" indent="0" algn="l" defTabSz="914400" rtl="0" eaLnBrk="1" latinLnBrk="0" hangingPunct="1">
              <a:lnSpc>
                <a:spcPct val="90000"/>
              </a:lnSpc>
              <a:spcBef>
                <a:spcPts val="10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a:p>
        </p:txBody>
      </p:sp>
      <p:sp>
        <p:nvSpPr>
          <p:cNvPr id="14" name="Content Placeholder 13">
            <a:extLst>
              <a:ext uri="{FF2B5EF4-FFF2-40B4-BE49-F238E27FC236}">
                <a16:creationId xmlns:a16="http://schemas.microsoft.com/office/drawing/2014/main" id="{1600B829-3F1F-4CEE-9125-AF55E74F6FF5}"/>
              </a:ext>
            </a:extLst>
          </p:cNvPr>
          <p:cNvSpPr>
            <a:spLocks noGrp="1"/>
          </p:cNvSpPr>
          <p:nvPr>
            <p:ph idx="1"/>
          </p:nvPr>
        </p:nvSpPr>
        <p:spPr>
          <a:xfrm>
            <a:off x="1707285" y="1204011"/>
            <a:ext cx="7920000" cy="4608094"/>
          </a:xfrm>
        </p:spPr>
        <p:txBody>
          <a:bodyPr vert="horz" lIns="91440" tIns="45720" rIns="91440" bIns="45720" rtlCol="0" anchor="t">
            <a:normAutofit/>
          </a:bodyPr>
          <a:lstStyle/>
          <a:p>
            <a:pPr marL="342900" indent="-342900" algn="just">
              <a:lnSpc>
                <a:spcPct val="107000"/>
              </a:lnSpc>
              <a:buFont typeface="Symbol" panose="05050102010706020507" pitchFamily="18" charset="2"/>
              <a:buChar char=""/>
            </a:pPr>
            <a:r>
              <a:rPr lang="en-US" sz="2000" dirty="0">
                <a:latin typeface="Arial"/>
                <a:ea typeface="Calibri"/>
                <a:cs typeface="Times New Roman"/>
              </a:rPr>
              <a:t>An ECM should approach and identify themselves</a:t>
            </a:r>
            <a:endParaRPr lang="en-GB" sz="2000" dirty="0">
              <a:latin typeface="Arial"/>
              <a:ea typeface="Calibri"/>
              <a:cs typeface="Times New Roman"/>
            </a:endParaRPr>
          </a:p>
          <a:p>
            <a:pPr marL="342900" indent="-342900" algn="just">
              <a:lnSpc>
                <a:spcPct val="107000"/>
              </a:lnSpc>
              <a:buFont typeface="Symbol" panose="05050102010706020507" pitchFamily="18" charset="2"/>
              <a:buChar char=""/>
            </a:pPr>
            <a:r>
              <a:rPr lang="en-US" sz="2000" dirty="0">
                <a:latin typeface="Arial"/>
                <a:ea typeface="Calibri"/>
                <a:cs typeface="Times New Roman"/>
              </a:rPr>
              <a:t>ECMs are likely to ask where the group has been and where it’s heading.</a:t>
            </a:r>
          </a:p>
          <a:p>
            <a:pPr marL="800100" lvl="1" indent="-342900" algn="just">
              <a:lnSpc>
                <a:spcPct val="107000"/>
              </a:lnSpc>
              <a:buFont typeface="Symbol" panose="05050102010706020507" pitchFamily="18" charset="2"/>
              <a:buChar char=""/>
            </a:pPr>
            <a:r>
              <a:rPr lang="en-US" sz="2000" dirty="0">
                <a:latin typeface="Arial"/>
                <a:ea typeface="Calibri"/>
                <a:cs typeface="Times New Roman"/>
              </a:rPr>
              <a:t>Ask to see maps with RBNAs correctly marked on them. </a:t>
            </a:r>
            <a:endParaRPr lang="en-GB" sz="2000" dirty="0">
              <a:latin typeface="Arial"/>
              <a:ea typeface="Calibri"/>
              <a:cs typeface="Times New Roman" panose="02020603050405020304" pitchFamily="18" charset="0"/>
            </a:endParaRPr>
          </a:p>
          <a:p>
            <a:pPr marL="800100" lvl="1" indent="-342900" algn="just">
              <a:lnSpc>
                <a:spcPct val="107000"/>
              </a:lnSpc>
              <a:buFont typeface="Symbol" panose="05050102010706020507" pitchFamily="18" charset="2"/>
              <a:buChar char=""/>
            </a:pPr>
            <a:r>
              <a:rPr lang="en-GB" sz="2000" dirty="0">
                <a:latin typeface="Arial"/>
                <a:ea typeface="Calibri"/>
                <a:cs typeface="Times New Roman" panose="02020603050405020304" pitchFamily="18" charset="0"/>
              </a:rPr>
              <a:t>A</a:t>
            </a:r>
            <a:r>
              <a:rPr lang="en-US" sz="2000" dirty="0">
                <a:latin typeface="Arial"/>
                <a:ea typeface="Calibri"/>
                <a:cs typeface="Times New Roman"/>
              </a:rPr>
              <a:t>sk about Green Cards: are contents known? </a:t>
            </a:r>
            <a:endParaRPr lang="en-GB" sz="2000" dirty="0">
              <a:latin typeface="Arial"/>
              <a:ea typeface="Calibri"/>
              <a:cs typeface="Times New Roman" panose="02020603050405020304" pitchFamily="18" charset="0"/>
            </a:endParaRPr>
          </a:p>
          <a:p>
            <a:pPr marL="800100" lvl="1" indent="-342900" algn="just">
              <a:lnSpc>
                <a:spcPct val="107000"/>
              </a:lnSpc>
              <a:buFont typeface="Symbol" panose="05050102010706020507" pitchFamily="18" charset="2"/>
              <a:buChar char=""/>
            </a:pPr>
            <a:r>
              <a:rPr lang="en-GB" sz="2000" dirty="0">
                <a:latin typeface="Arial"/>
                <a:ea typeface="Calibri"/>
                <a:cs typeface="Times New Roman" panose="02020603050405020304" pitchFamily="18" charset="0"/>
              </a:rPr>
              <a:t>C</a:t>
            </a:r>
            <a:r>
              <a:rPr lang="en-US" sz="2000" dirty="0">
                <a:latin typeface="Arial"/>
                <a:ea typeface="Calibri"/>
                <a:cs typeface="Times New Roman"/>
              </a:rPr>
              <a:t>heck that the group is properly identified with Establishment numbers on two rucksacks.</a:t>
            </a:r>
            <a:endParaRPr lang="en-GB" sz="2000" dirty="0">
              <a:latin typeface="Arial"/>
              <a:ea typeface="Calibri"/>
              <a:cs typeface="Times New Roman"/>
            </a:endParaRPr>
          </a:p>
          <a:p>
            <a:pPr marL="800100" lvl="1" indent="-342900" algn="just">
              <a:lnSpc>
                <a:spcPct val="107000"/>
              </a:lnSpc>
              <a:buFont typeface="Symbol" panose="05050102010706020507" pitchFamily="18" charset="2"/>
              <a:buChar char=""/>
            </a:pPr>
            <a:r>
              <a:rPr lang="en-US" sz="2000" dirty="0">
                <a:latin typeface="Arial"/>
                <a:ea typeface="Calibri"/>
                <a:cs typeface="Times New Roman"/>
              </a:rPr>
              <a:t>Green card is completed correctly and that the team know their emergency procedures. </a:t>
            </a:r>
            <a:endParaRPr lang="en-GB" sz="2000" dirty="0">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396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00000" y="256333"/>
            <a:ext cx="528140" cy="313932"/>
          </a:xfrm>
        </p:spPr>
        <p:txBody>
          <a:bodyPr/>
          <a:lstStyle/>
          <a:p>
            <a:r>
              <a:rPr lang="en-GB"/>
              <a:t>ECM</a:t>
            </a:r>
          </a:p>
        </p:txBody>
      </p:sp>
      <p:sp>
        <p:nvSpPr>
          <p:cNvPr id="4" name="Text Placeholder 3"/>
          <p:cNvSpPr>
            <a:spLocks noGrp="1"/>
          </p:cNvSpPr>
          <p:nvPr>
            <p:ph type="body" sz="quarter" idx="10"/>
          </p:nvPr>
        </p:nvSpPr>
        <p:spPr>
          <a:xfrm>
            <a:off x="2100001" y="561128"/>
            <a:ext cx="3617895" cy="405102"/>
          </a:xfrm>
        </p:spPr>
        <p:txBody>
          <a:bodyPr/>
          <a:lstStyle/>
          <a:p>
            <a:r>
              <a:rPr lang="en-GB"/>
              <a:t>2023 Training Phase data</a:t>
            </a:r>
          </a:p>
        </p:txBody>
      </p:sp>
      <p:sp>
        <p:nvSpPr>
          <p:cNvPr id="8" name="Text Placeholder 7"/>
          <p:cNvSpPr>
            <a:spLocks noGrp="1"/>
          </p:cNvSpPr>
          <p:nvPr>
            <p:ph type="body" sz="quarter" idx="4294967295"/>
          </p:nvPr>
        </p:nvSpPr>
        <p:spPr>
          <a:xfrm>
            <a:off x="4182462" y="6618875"/>
            <a:ext cx="3833870" cy="216852"/>
          </a:xfrm>
          <a:prstGeom prst="rect">
            <a:avLst/>
          </a:prstGeom>
        </p:spPr>
        <p:txBody>
          <a:bodyPr>
            <a:normAutofit fontScale="40000" lnSpcReduction="20000"/>
          </a:bodyPr>
          <a:lstStyle/>
          <a:p>
            <a:endParaRPr lang="en-GB"/>
          </a:p>
        </p:txBody>
      </p:sp>
      <p:sp>
        <p:nvSpPr>
          <p:cNvPr id="11" name="Content Placeholder 1">
            <a:extLst>
              <a:ext uri="{FF2B5EF4-FFF2-40B4-BE49-F238E27FC236}">
                <a16:creationId xmlns:a16="http://schemas.microsoft.com/office/drawing/2014/main" id="{BFB3BD18-1C5A-49B0-9F04-DEECB260709A}"/>
              </a:ext>
            </a:extLst>
          </p:cNvPr>
          <p:cNvSpPr txBox="1">
            <a:spLocks/>
          </p:cNvSpPr>
          <p:nvPr/>
        </p:nvSpPr>
        <p:spPr>
          <a:xfrm>
            <a:off x="3962400" y="868193"/>
            <a:ext cx="4267201" cy="481985"/>
          </a:xfrm>
          <a:prstGeom prst="rect">
            <a:avLst/>
          </a:prstGeom>
          <a:ln w="50800">
            <a:noFill/>
          </a:ln>
        </p:spPr>
        <p:txBody>
          <a:bodyPr/>
          <a:lstStyle>
            <a:lvl1pPr marL="0" indent="0" algn="l" defTabSz="914400" rtl="0" eaLnBrk="1" latinLnBrk="0" hangingPunct="1">
              <a:lnSpc>
                <a:spcPct val="90000"/>
              </a:lnSpc>
              <a:spcBef>
                <a:spcPts val="10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a:p>
        </p:txBody>
      </p:sp>
      <p:sp>
        <p:nvSpPr>
          <p:cNvPr id="14" name="Content Placeholder 13">
            <a:extLst>
              <a:ext uri="{FF2B5EF4-FFF2-40B4-BE49-F238E27FC236}">
                <a16:creationId xmlns:a16="http://schemas.microsoft.com/office/drawing/2014/main" id="{1600B829-3F1F-4CEE-9125-AF55E74F6FF5}"/>
              </a:ext>
            </a:extLst>
          </p:cNvPr>
          <p:cNvSpPr>
            <a:spLocks noGrp="1"/>
          </p:cNvSpPr>
          <p:nvPr>
            <p:ph idx="1"/>
          </p:nvPr>
        </p:nvSpPr>
        <p:spPr/>
        <p:txBody>
          <a:bodyPr vert="horz" lIns="91440" tIns="45720" rIns="91440" bIns="45720" rtlCol="0" anchor="t">
            <a:normAutofit/>
          </a:bodyPr>
          <a:lstStyle/>
          <a:p>
            <a:pPr marL="342900" indent="-342900" algn="just">
              <a:lnSpc>
                <a:spcPct val="107000"/>
              </a:lnSpc>
              <a:buFont typeface="Arial"/>
              <a:buChar char="•"/>
            </a:pPr>
            <a:r>
              <a:rPr lang="en-US" sz="2000" dirty="0">
                <a:latin typeface="Arial"/>
                <a:ea typeface="Calibri"/>
                <a:cs typeface="Times New Roman"/>
              </a:rPr>
              <a:t>26 ECMs covered 13 weekends from Jan to April  </a:t>
            </a:r>
            <a:endParaRPr lang="en-US" sz="2000" dirty="0">
              <a:latin typeface="Arial"/>
              <a:ea typeface="Calibri" panose="020F0502020204030204" pitchFamily="34" charset="0"/>
              <a:cs typeface="Times New Roman" panose="02020603050405020304" pitchFamily="18" charset="0"/>
            </a:endParaRPr>
          </a:p>
          <a:p>
            <a:pPr marL="342900" indent="-342900" algn="just">
              <a:lnSpc>
                <a:spcPct val="107000"/>
              </a:lnSpc>
              <a:buFont typeface="Arial"/>
              <a:buChar char="•"/>
            </a:pPr>
            <a:endParaRPr lang="en-US" sz="2000" dirty="0">
              <a:latin typeface="Arial"/>
              <a:ea typeface="Calibri"/>
              <a:cs typeface="Times New Roman"/>
            </a:endParaRPr>
          </a:p>
          <a:p>
            <a:pPr marL="342900" indent="-342900" algn="just">
              <a:lnSpc>
                <a:spcPct val="107000"/>
              </a:lnSpc>
              <a:buFont typeface="Arial"/>
              <a:buChar char="•"/>
            </a:pPr>
            <a:r>
              <a:rPr lang="en-US" sz="2000" dirty="0">
                <a:latin typeface="Arial"/>
                <a:ea typeface="Calibri"/>
                <a:cs typeface="Times New Roman"/>
              </a:rPr>
              <a:t>We spent a total of 137 days out, up from 105 </a:t>
            </a:r>
            <a:endParaRPr lang="en-US" sz="2000" dirty="0">
              <a:latin typeface="Arial"/>
              <a:ea typeface="Calibri" panose="020F0502020204030204" pitchFamily="34" charset="0"/>
              <a:cs typeface="Times New Roman" panose="02020603050405020304" pitchFamily="18" charset="0"/>
            </a:endParaRPr>
          </a:p>
          <a:p>
            <a:pPr marL="342900" indent="-342900" algn="just">
              <a:lnSpc>
                <a:spcPct val="107000"/>
              </a:lnSpc>
              <a:buFont typeface="Arial"/>
              <a:buChar char="•"/>
            </a:pPr>
            <a:endParaRPr lang="en-US" sz="2000" dirty="0">
              <a:latin typeface="Arial"/>
              <a:ea typeface="Calibri"/>
              <a:cs typeface="Times New Roman"/>
            </a:endParaRPr>
          </a:p>
          <a:p>
            <a:pPr marL="342900" indent="-342900">
              <a:lnSpc>
                <a:spcPct val="107000"/>
              </a:lnSpc>
              <a:buFont typeface="Arial"/>
              <a:buChar char="•"/>
            </a:pPr>
            <a:r>
              <a:rPr lang="en-US" sz="2000" dirty="0">
                <a:latin typeface="Arial"/>
                <a:ea typeface="Calibri"/>
                <a:cs typeface="Times New Roman"/>
              </a:rPr>
              <a:t>An average ECM day is 7-9 hours, most are part of an establishment’s training team</a:t>
            </a:r>
          </a:p>
          <a:p>
            <a:pPr marL="342900" indent="-342900" algn="just">
              <a:lnSpc>
                <a:spcPct val="107000"/>
              </a:lnSpc>
              <a:buFont typeface="Arial"/>
              <a:buChar char="•"/>
            </a:pPr>
            <a:endParaRPr lang="en-US" sz="2000" dirty="0">
              <a:latin typeface="Arial"/>
              <a:ea typeface="Calibri"/>
              <a:cs typeface="Times New Roman"/>
            </a:endParaRPr>
          </a:p>
          <a:p>
            <a:pPr marL="342900" indent="-342900" algn="just">
              <a:lnSpc>
                <a:spcPct val="107000"/>
              </a:lnSpc>
              <a:buFont typeface="Arial"/>
              <a:buChar char="•"/>
            </a:pPr>
            <a:r>
              <a:rPr lang="en-US" sz="2000" dirty="0">
                <a:latin typeface="Arial"/>
                <a:ea typeface="Calibri"/>
                <a:cs typeface="Times New Roman"/>
              </a:rPr>
              <a:t>We met a total of 352 groups, up from 299</a:t>
            </a:r>
          </a:p>
          <a:p>
            <a:pPr marL="342900" indent="-342900" algn="just">
              <a:lnSpc>
                <a:spcPct val="107000"/>
              </a:lnSpc>
              <a:buFont typeface="Arial"/>
              <a:buChar char="•"/>
            </a:pPr>
            <a:endParaRPr lang="en-US" sz="2000" dirty="0">
              <a:latin typeface="Arial"/>
              <a:ea typeface="Calibri"/>
              <a:cs typeface="Times New Roman"/>
            </a:endParaRPr>
          </a:p>
          <a:p>
            <a:pPr marL="342900" indent="-342900" algn="just">
              <a:lnSpc>
                <a:spcPct val="107000"/>
              </a:lnSpc>
              <a:buFont typeface="Arial"/>
              <a:buChar char="•"/>
            </a:pPr>
            <a:r>
              <a:rPr lang="en-GB" sz="2000" dirty="0">
                <a:latin typeface="Arial"/>
                <a:ea typeface="Calibri"/>
                <a:cs typeface="Times New Roman"/>
              </a:rPr>
              <a:t>301 groups were compliant, 86% </a:t>
            </a:r>
            <a:endParaRPr lang="en-GB" sz="2000" dirty="0">
              <a:latin typeface="Arial"/>
              <a:ea typeface="Calibri" panose="020F0502020204030204" pitchFamily="34" charset="0"/>
              <a:cs typeface="Times New Roman" panose="02020603050405020304" pitchFamily="18" charset="0"/>
            </a:endParaRPr>
          </a:p>
          <a:p>
            <a:pPr>
              <a:lnSpc>
                <a:spcPct val="107000"/>
              </a:lnSpc>
              <a:spcAft>
                <a:spcPts val="800"/>
              </a:spcAf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8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5582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00000" y="256333"/>
            <a:ext cx="528140" cy="313932"/>
          </a:xfrm>
        </p:spPr>
        <p:txBody>
          <a:bodyPr/>
          <a:lstStyle/>
          <a:p>
            <a:r>
              <a:rPr lang="en-GB"/>
              <a:t>ECM</a:t>
            </a:r>
          </a:p>
        </p:txBody>
      </p:sp>
      <p:sp>
        <p:nvSpPr>
          <p:cNvPr id="4" name="Text Placeholder 3"/>
          <p:cNvSpPr>
            <a:spLocks noGrp="1"/>
          </p:cNvSpPr>
          <p:nvPr>
            <p:ph type="body" sz="quarter" idx="10"/>
          </p:nvPr>
        </p:nvSpPr>
        <p:spPr>
          <a:xfrm>
            <a:off x="2100000" y="561128"/>
            <a:ext cx="5038092" cy="405102"/>
          </a:xfrm>
        </p:spPr>
        <p:txBody>
          <a:bodyPr/>
          <a:lstStyle/>
          <a:p>
            <a:r>
              <a:rPr lang="en-GB"/>
              <a:t>Non-compliance – how not to fail!</a:t>
            </a:r>
          </a:p>
        </p:txBody>
      </p:sp>
      <p:sp>
        <p:nvSpPr>
          <p:cNvPr id="7" name="Text Placeholder 6"/>
          <p:cNvSpPr>
            <a:spLocks noGrp="1"/>
          </p:cNvSpPr>
          <p:nvPr>
            <p:ph type="body" sz="quarter" idx="4294967295"/>
          </p:nvPr>
        </p:nvSpPr>
        <p:spPr>
          <a:xfrm>
            <a:off x="4178652" y="34608"/>
            <a:ext cx="3833870" cy="216852"/>
          </a:xfrm>
          <a:prstGeom prst="rect">
            <a:avLst/>
          </a:prstGeom>
        </p:spPr>
        <p:txBody>
          <a:bodyPr>
            <a:normAutofit fontScale="40000" lnSpcReduction="20000"/>
          </a:bodyPr>
          <a:lstStyle/>
          <a:p>
            <a:endParaRPr lang="en-GB"/>
          </a:p>
        </p:txBody>
      </p:sp>
      <p:sp>
        <p:nvSpPr>
          <p:cNvPr id="11" name="Content Placeholder 1">
            <a:extLst>
              <a:ext uri="{FF2B5EF4-FFF2-40B4-BE49-F238E27FC236}">
                <a16:creationId xmlns:a16="http://schemas.microsoft.com/office/drawing/2014/main" id="{BFB3BD18-1C5A-49B0-9F04-DEECB260709A}"/>
              </a:ext>
            </a:extLst>
          </p:cNvPr>
          <p:cNvSpPr txBox="1">
            <a:spLocks/>
          </p:cNvSpPr>
          <p:nvPr/>
        </p:nvSpPr>
        <p:spPr>
          <a:xfrm>
            <a:off x="3962400" y="868193"/>
            <a:ext cx="4267201" cy="481985"/>
          </a:xfrm>
          <a:prstGeom prst="rect">
            <a:avLst/>
          </a:prstGeom>
          <a:ln w="50800">
            <a:noFill/>
          </a:ln>
        </p:spPr>
        <p:txBody>
          <a:bodyPr/>
          <a:lstStyle>
            <a:lvl1pPr marL="0" indent="0" algn="l" defTabSz="914400" rtl="0" eaLnBrk="1" latinLnBrk="0" hangingPunct="1">
              <a:lnSpc>
                <a:spcPct val="90000"/>
              </a:lnSpc>
              <a:spcBef>
                <a:spcPts val="10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a:p>
        </p:txBody>
      </p:sp>
      <p:sp>
        <p:nvSpPr>
          <p:cNvPr id="14" name="Content Placeholder 13">
            <a:extLst>
              <a:ext uri="{FF2B5EF4-FFF2-40B4-BE49-F238E27FC236}">
                <a16:creationId xmlns:a16="http://schemas.microsoft.com/office/drawing/2014/main" id="{1600B829-3F1F-4CEE-9125-AF55E74F6FF5}"/>
              </a:ext>
            </a:extLst>
          </p:cNvPr>
          <p:cNvSpPr>
            <a:spLocks noGrp="1"/>
          </p:cNvSpPr>
          <p:nvPr>
            <p:ph idx="1"/>
          </p:nvPr>
        </p:nvSpPr>
        <p:spPr>
          <a:xfrm>
            <a:off x="2099999" y="1009442"/>
            <a:ext cx="7920000" cy="4608094"/>
          </a:xfrm>
        </p:spPr>
        <p:txBody>
          <a:bodyPr vert="horz" lIns="91440" tIns="45720" rIns="91440" bIns="45720" rtlCol="0" anchor="t">
            <a:normAutofit lnSpcReduction="10000"/>
          </a:bodyPr>
          <a:lstStyle/>
          <a:p>
            <a:pPr algn="just">
              <a:lnSpc>
                <a:spcPct val="107000"/>
              </a:lnSpc>
              <a:spcAft>
                <a:spcPts val="800"/>
              </a:spcAft>
            </a:pPr>
            <a:r>
              <a:rPr lang="en-US" sz="2000">
                <a:latin typeface="Arial"/>
                <a:ea typeface="Calibri"/>
                <a:cs typeface="Times New Roman"/>
              </a:rPr>
              <a:t>The following issues were the most prevalent:</a:t>
            </a:r>
            <a:endParaRPr lang="en-GB" sz="2000">
              <a:latin typeface="Arial"/>
              <a:ea typeface="Calibri"/>
              <a:cs typeface="Times New Roman"/>
            </a:endParaRPr>
          </a:p>
          <a:p>
            <a:pPr marL="342900" indent="-342900" algn="just">
              <a:lnSpc>
                <a:spcPct val="107000"/>
              </a:lnSpc>
              <a:buFont typeface="Symbol" panose="05050102010706020507" pitchFamily="18" charset="2"/>
              <a:buChar char=""/>
            </a:pPr>
            <a:r>
              <a:rPr lang="en-GB" sz="2000">
                <a:latin typeface="Arial"/>
                <a:ea typeface="Calibri"/>
                <a:cs typeface="Times New Roman"/>
              </a:rPr>
              <a:t>Green Card (Rules) knowledge was poor;</a:t>
            </a:r>
          </a:p>
          <a:p>
            <a:pPr marL="342900" indent="-342900" algn="just">
              <a:lnSpc>
                <a:spcPct val="107000"/>
              </a:lnSpc>
              <a:buFont typeface="Symbol" panose="05050102010706020507" pitchFamily="18" charset="2"/>
              <a:buChar char=""/>
            </a:pPr>
            <a:r>
              <a:rPr lang="en-US" sz="2000">
                <a:latin typeface="Arial"/>
                <a:ea typeface="Calibri"/>
                <a:cs typeface="Times New Roman"/>
              </a:rPr>
              <a:t>Groups not carrying Green Cards; </a:t>
            </a:r>
          </a:p>
          <a:p>
            <a:pPr marL="342900" indent="-342900" algn="just">
              <a:lnSpc>
                <a:spcPct val="107000"/>
              </a:lnSpc>
              <a:buFont typeface="Symbol" panose="05050102010706020507" pitchFamily="18" charset="2"/>
              <a:buChar char=""/>
            </a:pPr>
            <a:r>
              <a:rPr lang="en-US" sz="2000">
                <a:latin typeface="Arial"/>
                <a:ea typeface="Calibri"/>
                <a:cs typeface="Times New Roman"/>
              </a:rPr>
              <a:t>Teams not showing </a:t>
            </a:r>
            <a:r>
              <a:rPr lang="en-US" sz="2000" err="1">
                <a:latin typeface="Arial"/>
                <a:ea typeface="Calibri"/>
                <a:cs typeface="Times New Roman"/>
              </a:rPr>
              <a:t>Estb</a:t>
            </a:r>
            <a:r>
              <a:rPr lang="en-US" sz="2000">
                <a:latin typeface="Arial"/>
                <a:ea typeface="Calibri"/>
                <a:cs typeface="Times New Roman"/>
              </a:rPr>
              <a:t> ID numbers; </a:t>
            </a:r>
            <a:endParaRPr lang="en-GB" sz="2000">
              <a:latin typeface="Arial"/>
              <a:ea typeface="Calibri" panose="020F0502020204030204" pitchFamily="34" charset="0"/>
              <a:cs typeface="Times New Roman" panose="02020603050405020304" pitchFamily="18" charset="0"/>
            </a:endParaRPr>
          </a:p>
          <a:p>
            <a:pPr marL="342900" indent="-342900" algn="just">
              <a:lnSpc>
                <a:spcPct val="107000"/>
              </a:lnSpc>
              <a:buFont typeface="Symbol" panose="05050102010706020507" pitchFamily="18" charset="2"/>
              <a:buChar char=""/>
            </a:pPr>
            <a:r>
              <a:rPr lang="en-US" sz="2000">
                <a:latin typeface="Arial"/>
                <a:ea typeface="Calibri"/>
                <a:cs typeface="Times New Roman"/>
              </a:rPr>
              <a:t>Gates being reported to be left open;</a:t>
            </a:r>
            <a:endParaRPr lang="en-GB" sz="2000">
              <a:latin typeface="Arial"/>
              <a:ea typeface="Calibri"/>
              <a:cs typeface="Times New Roman"/>
            </a:endParaRPr>
          </a:p>
          <a:p>
            <a:pPr marL="342900" indent="-342900" algn="just">
              <a:lnSpc>
                <a:spcPct val="107000"/>
              </a:lnSpc>
              <a:spcAft>
                <a:spcPts val="800"/>
              </a:spcAft>
              <a:buFont typeface="Symbol" panose="05050102010706020507" pitchFamily="18" charset="2"/>
              <a:buChar char=""/>
            </a:pPr>
            <a:r>
              <a:rPr lang="en-US" sz="2000">
                <a:latin typeface="Arial"/>
                <a:ea typeface="Calibri"/>
                <a:cs typeface="Times New Roman"/>
              </a:rPr>
              <a:t>RBNAs not marked on maps;</a:t>
            </a:r>
          </a:p>
          <a:p>
            <a:pPr marL="342900" indent="-342900" algn="just">
              <a:lnSpc>
                <a:spcPct val="107000"/>
              </a:lnSpc>
              <a:spcAft>
                <a:spcPts val="800"/>
              </a:spcAft>
              <a:buFont typeface="Symbol" panose="05050102010706020507" pitchFamily="18" charset="2"/>
              <a:buChar char=""/>
            </a:pPr>
            <a:r>
              <a:rPr lang="en-US" sz="2000">
                <a:latin typeface="Arial"/>
                <a:ea typeface="Calibri"/>
                <a:cs typeface="Times New Roman"/>
              </a:rPr>
              <a:t>Hi vis not being visible!</a:t>
            </a:r>
          </a:p>
          <a:p>
            <a:pPr marL="342900" indent="-342900" algn="just">
              <a:lnSpc>
                <a:spcPct val="107000"/>
              </a:lnSpc>
              <a:spcAft>
                <a:spcPts val="800"/>
              </a:spcAft>
              <a:buFont typeface="Symbol" panose="05050102010706020507" pitchFamily="18" charset="2"/>
              <a:buChar char=""/>
            </a:pPr>
            <a:r>
              <a:rPr lang="en-US" sz="2000">
                <a:latin typeface="Arial"/>
                <a:ea typeface="Calibri"/>
                <a:cs typeface="Times New Roman"/>
              </a:rPr>
              <a:t>Campsite etiquette </a:t>
            </a:r>
            <a:endParaRPr lang="en-US" sz="2000">
              <a:latin typeface="Arial"/>
              <a:ea typeface="Calibri" panose="020F0502020204030204" pitchFamily="34" charset="0"/>
              <a:cs typeface="Times New Roman" panose="02020603050405020304" pitchFamily="18" charset="0"/>
            </a:endParaRPr>
          </a:p>
          <a:p>
            <a:pPr algn="ctr">
              <a:lnSpc>
                <a:spcPct val="107000"/>
              </a:lnSpc>
              <a:spcAft>
                <a:spcPts val="800"/>
              </a:spcAft>
            </a:pPr>
            <a:r>
              <a:rPr lang="en-US" sz="2600" b="1">
                <a:latin typeface="Arial"/>
                <a:ea typeface="Calibri"/>
                <a:cs typeface="Times New Roman"/>
              </a:rPr>
              <a:t>Same problems as last year – why is that?</a:t>
            </a:r>
          </a:p>
          <a:p>
            <a:pPr algn="just">
              <a:lnSpc>
                <a:spcPct val="107000"/>
              </a:lnSpc>
              <a:spcAft>
                <a:spcPts val="800"/>
              </a:spcAft>
            </a:pPr>
            <a:endParaRPr lang="en-GB" sz="28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417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06691" y="3255735"/>
            <a:ext cx="5778616" cy="644142"/>
          </a:xfrm>
        </p:spPr>
        <p:txBody>
          <a:bodyPr/>
          <a:lstStyle/>
          <a:p>
            <a:r>
              <a:rPr lang="en-GB" dirty="0">
                <a:latin typeface="Arial Narrow"/>
              </a:rPr>
              <a:t>LT col Tim Gilbert– so1 ten tors</a:t>
            </a:r>
          </a:p>
          <a:p>
            <a:r>
              <a:rPr lang="en-GB" dirty="0">
                <a:latin typeface="Arial Narrow"/>
              </a:rPr>
              <a:t>MR ANDY HODGES - Head Environmental Compliance monitor</a:t>
            </a:r>
          </a:p>
        </p:txBody>
      </p:sp>
      <p:sp>
        <p:nvSpPr>
          <p:cNvPr id="4" name="Text Placeholder 3"/>
          <p:cNvSpPr>
            <a:spLocks noGrp="1"/>
          </p:cNvSpPr>
          <p:nvPr>
            <p:ph type="body" sz="quarter" idx="11"/>
          </p:nvPr>
        </p:nvSpPr>
        <p:spPr>
          <a:xfrm>
            <a:off x="5425062" y="2850638"/>
            <a:ext cx="1354070" cy="405102"/>
          </a:xfrm>
        </p:spPr>
        <p:txBody>
          <a:bodyPr/>
          <a:lstStyle/>
          <a:p>
            <a:r>
              <a:rPr lang="en-GB" dirty="0"/>
              <a:t>TRAINING</a:t>
            </a:r>
          </a:p>
        </p:txBody>
      </p:sp>
      <p:pic>
        <p:nvPicPr>
          <p:cNvPr id="2" name="Picture 1">
            <a:extLst>
              <a:ext uri="{FF2B5EF4-FFF2-40B4-BE49-F238E27FC236}">
                <a16:creationId xmlns:a16="http://schemas.microsoft.com/office/drawing/2014/main" id="{AD3E1FD6-C027-465B-975C-D53ADE731723}"/>
              </a:ext>
            </a:extLst>
          </p:cNvPr>
          <p:cNvPicPr>
            <a:picLocks noChangeAspect="1"/>
          </p:cNvPicPr>
          <p:nvPr/>
        </p:nvPicPr>
        <p:blipFill>
          <a:blip r:embed="rId3"/>
          <a:stretch>
            <a:fillRect/>
          </a:stretch>
        </p:blipFill>
        <p:spPr>
          <a:xfrm>
            <a:off x="3541554" y="3953996"/>
            <a:ext cx="5108891" cy="2310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70154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14313" indent="-214313">
              <a:buFont typeface="Arial" panose="020B0604020202020204" pitchFamily="34" charset="0"/>
              <a:buChar char="•"/>
            </a:pPr>
            <a:r>
              <a:rPr lang="en-GB" sz="2000"/>
              <a:t>Overview</a:t>
            </a:r>
          </a:p>
          <a:p>
            <a:pPr marL="214313" indent="-214313">
              <a:buFont typeface="Arial" panose="020B0604020202020204" pitchFamily="34" charset="0"/>
              <a:buChar char="•"/>
            </a:pPr>
            <a:r>
              <a:rPr lang="en-GB" sz="2000"/>
              <a:t>Training on Dartmoor     </a:t>
            </a:r>
          </a:p>
          <a:p>
            <a:pPr marL="214313" indent="-214313">
              <a:buFont typeface="Arial" panose="020B0604020202020204" pitchFamily="34" charset="0"/>
              <a:buChar char="•"/>
            </a:pPr>
            <a:r>
              <a:rPr lang="en-GB" sz="2000"/>
              <a:t>Environmental Compliance Monitoring</a:t>
            </a:r>
          </a:p>
        </p:txBody>
      </p:sp>
      <p:sp>
        <p:nvSpPr>
          <p:cNvPr id="3" name="Title 2"/>
          <p:cNvSpPr>
            <a:spLocks noGrp="1"/>
          </p:cNvSpPr>
          <p:nvPr>
            <p:ph type="ctrTitle"/>
          </p:nvPr>
        </p:nvSpPr>
        <p:spPr>
          <a:xfrm>
            <a:off x="2099999" y="291678"/>
            <a:ext cx="776156" cy="313932"/>
          </a:xfrm>
        </p:spPr>
        <p:txBody>
          <a:bodyPr/>
          <a:lstStyle/>
          <a:p>
            <a:r>
              <a:rPr lang="en-GB"/>
              <a:t>training</a:t>
            </a:r>
          </a:p>
        </p:txBody>
      </p:sp>
      <p:sp>
        <p:nvSpPr>
          <p:cNvPr id="4" name="Text Placeholder 3"/>
          <p:cNvSpPr>
            <a:spLocks noGrp="1"/>
          </p:cNvSpPr>
          <p:nvPr>
            <p:ph type="body" sz="quarter" idx="10"/>
          </p:nvPr>
        </p:nvSpPr>
        <p:spPr>
          <a:xfrm>
            <a:off x="2105214" y="592474"/>
            <a:ext cx="1030264" cy="405102"/>
          </a:xfrm>
        </p:spPr>
        <p:txBody>
          <a:bodyPr/>
          <a:lstStyle/>
          <a:p>
            <a:r>
              <a:rPr lang="en-GB" dirty="0" err="1"/>
              <a:t>scopE</a:t>
            </a:r>
            <a:endParaRPr lang="en-GB" dirty="0"/>
          </a:p>
        </p:txBody>
      </p:sp>
      <p:pic>
        <p:nvPicPr>
          <p:cNvPr id="2050" name="Picture 2" descr="8b281e83-6e49-4cef-8aa4-396429efec87@GBRP123">
            <a:extLst>
              <a:ext uri="{FF2B5EF4-FFF2-40B4-BE49-F238E27FC236}">
                <a16:creationId xmlns:a16="http://schemas.microsoft.com/office/drawing/2014/main" id="{3C1DA984-ED94-4A34-A9B0-94CA1AEAD24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20372" y="2628887"/>
            <a:ext cx="4067314" cy="30776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1" name="Picture 3" descr="97042701-7efd-46da-8f19-9b563985b013@GBRP123">
            <a:extLst>
              <a:ext uri="{FF2B5EF4-FFF2-40B4-BE49-F238E27FC236}">
                <a16:creationId xmlns:a16="http://schemas.microsoft.com/office/drawing/2014/main" id="{1E8891D1-2AE2-4789-AB8E-7BD20D98F7D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0800000">
            <a:off x="6204316" y="2628887"/>
            <a:ext cx="4067314" cy="30776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68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7936" y="1858945"/>
            <a:ext cx="8736128" cy="3852723"/>
          </a:xfrm>
        </p:spPr>
        <p:txBody>
          <a:bodyPr/>
          <a:lstStyle/>
          <a:p>
            <a:pPr>
              <a:lnSpc>
                <a:spcPct val="110000"/>
              </a:lnSpc>
            </a:pPr>
            <a:r>
              <a:rPr lang="en-GB" sz="1800" b="1" i="1" dirty="0"/>
              <a:t>2. Head of Establishment (</a:t>
            </a:r>
            <a:r>
              <a:rPr lang="en-GB" sz="1800" b="1" i="1" dirty="0" err="1"/>
              <a:t>HoE</a:t>
            </a:r>
            <a:r>
              <a:rPr lang="en-GB" sz="1800" b="1" i="1" dirty="0"/>
              <a:t>)</a:t>
            </a:r>
            <a:r>
              <a:rPr lang="en-GB" sz="1800" i="1" dirty="0"/>
              <a:t>. The </a:t>
            </a:r>
            <a:r>
              <a:rPr lang="en-GB" sz="1800" i="1" dirty="0">
                <a:highlight>
                  <a:srgbClr val="FFFF00"/>
                </a:highlight>
              </a:rPr>
              <a:t>HoE</a:t>
            </a:r>
            <a:r>
              <a:rPr lang="en-GB" sz="1800" i="1" dirty="0"/>
              <a:t> … is </a:t>
            </a:r>
            <a:r>
              <a:rPr lang="en-GB" sz="1800" i="1" dirty="0">
                <a:highlight>
                  <a:srgbClr val="FFFF00"/>
                </a:highlight>
              </a:rPr>
              <a:t>responsible</a:t>
            </a:r>
            <a:r>
              <a:rPr lang="en-GB" sz="1800" i="1" dirty="0"/>
              <a:t>, on behalf of the employer, </a:t>
            </a:r>
            <a:r>
              <a:rPr lang="en-GB" sz="1800" i="1" dirty="0">
                <a:highlight>
                  <a:srgbClr val="FFFF00"/>
                </a:highlight>
              </a:rPr>
              <a:t>for the safety of their participants in training</a:t>
            </a:r>
            <a:r>
              <a:rPr lang="en-GB" sz="1800" i="1" dirty="0"/>
              <a:t>, although this may be delegated to a designated Team Manager </a:t>
            </a:r>
            <a:r>
              <a:rPr lang="en-GB" sz="1800" dirty="0"/>
              <a:t>(completed online via TM Dashboard).</a:t>
            </a:r>
          </a:p>
          <a:p>
            <a:pPr>
              <a:lnSpc>
                <a:spcPct val="110000"/>
              </a:lnSpc>
            </a:pPr>
            <a:r>
              <a:rPr lang="en-GB" sz="1800" i="1" dirty="0"/>
              <a:t>The </a:t>
            </a:r>
            <a:r>
              <a:rPr lang="en-GB" sz="1800" i="1" dirty="0">
                <a:highlight>
                  <a:srgbClr val="FFFF00"/>
                </a:highlight>
              </a:rPr>
              <a:t>HoE must assure the Director Ten Tors </a:t>
            </a:r>
            <a:r>
              <a:rPr lang="en-GB" sz="1800" i="1" dirty="0"/>
              <a:t>that all the team management are competent and suitable for the role to which they are assigned.</a:t>
            </a:r>
          </a:p>
          <a:p>
            <a:pPr>
              <a:lnSpc>
                <a:spcPct val="110000"/>
              </a:lnSpc>
            </a:pPr>
            <a:r>
              <a:rPr lang="en-GB" sz="1800" i="1" dirty="0"/>
              <a:t>By sponsoring an entry the HoE accepts responsibility for all participants’ behaviour in training … this includes individuals who are not members of their own establishment.</a:t>
            </a:r>
          </a:p>
          <a:p>
            <a:pPr>
              <a:lnSpc>
                <a:spcPct val="110000"/>
              </a:lnSpc>
            </a:pPr>
            <a:r>
              <a:rPr lang="en-GB" sz="1800" dirty="0">
                <a:highlight>
                  <a:srgbClr val="00FFFF"/>
                </a:highlight>
              </a:rPr>
              <a:t>HoE Assurance to be completed via the dashboard </a:t>
            </a:r>
            <a:r>
              <a:rPr lang="en-GB" sz="1800" b="1" dirty="0">
                <a:highlight>
                  <a:srgbClr val="00FFFF"/>
                </a:highlight>
              </a:rPr>
              <a:t>before</a:t>
            </a:r>
            <a:r>
              <a:rPr lang="en-GB" sz="1800" dirty="0">
                <a:highlight>
                  <a:srgbClr val="00FFFF"/>
                </a:highlight>
              </a:rPr>
              <a:t> you can start training.</a:t>
            </a:r>
          </a:p>
          <a:p>
            <a:endParaRPr lang="en-GB" sz="1350" b="1" dirty="0"/>
          </a:p>
          <a:p>
            <a:endParaRPr lang="en-GB" sz="1350" dirty="0"/>
          </a:p>
        </p:txBody>
      </p:sp>
      <p:sp>
        <p:nvSpPr>
          <p:cNvPr id="3" name="Title 2"/>
          <p:cNvSpPr>
            <a:spLocks noGrp="1"/>
          </p:cNvSpPr>
          <p:nvPr>
            <p:ph type="ctrTitle"/>
          </p:nvPr>
        </p:nvSpPr>
        <p:spPr>
          <a:xfrm>
            <a:off x="2055392" y="334912"/>
            <a:ext cx="776156" cy="313932"/>
          </a:xfrm>
        </p:spPr>
        <p:txBody>
          <a:bodyPr/>
          <a:lstStyle/>
          <a:p>
            <a:r>
              <a:rPr lang="en-GB"/>
              <a:t>training</a:t>
            </a:r>
          </a:p>
        </p:txBody>
      </p:sp>
      <p:sp>
        <p:nvSpPr>
          <p:cNvPr id="4" name="Text Placeholder 3"/>
          <p:cNvSpPr>
            <a:spLocks noGrp="1"/>
          </p:cNvSpPr>
          <p:nvPr>
            <p:ph type="body" sz="quarter" idx="10"/>
          </p:nvPr>
        </p:nvSpPr>
        <p:spPr>
          <a:xfrm>
            <a:off x="2055392" y="648844"/>
            <a:ext cx="4149708" cy="405102"/>
          </a:xfrm>
        </p:spPr>
        <p:txBody>
          <a:bodyPr/>
          <a:lstStyle/>
          <a:p>
            <a:r>
              <a:rPr lang="en-GB" dirty="0"/>
              <a:t>Rules - HOE RESPONSIBILITIES</a:t>
            </a:r>
          </a:p>
        </p:txBody>
      </p:sp>
    </p:spTree>
    <p:extLst>
      <p:ext uri="{BB962C8B-B14F-4D97-AF65-F5344CB8AC3E}">
        <p14:creationId xmlns:p14="http://schemas.microsoft.com/office/powerpoint/2010/main" val="158142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7936" y="1630328"/>
            <a:ext cx="8736128" cy="4369206"/>
          </a:xfrm>
        </p:spPr>
        <p:txBody>
          <a:bodyPr/>
          <a:lstStyle/>
          <a:p>
            <a:pPr algn="ctr"/>
            <a:endParaRPr lang="en-GB" sz="1800" b="1" dirty="0"/>
          </a:p>
          <a:p>
            <a:pPr>
              <a:lnSpc>
                <a:spcPct val="110000"/>
              </a:lnSpc>
            </a:pPr>
            <a:r>
              <a:rPr lang="en-GB" sz="1800" b="1" i="1" dirty="0"/>
              <a:t>3. Team Manager</a:t>
            </a:r>
            <a:r>
              <a:rPr lang="en-GB" sz="1800" i="1" dirty="0"/>
              <a:t>. The </a:t>
            </a:r>
            <a:r>
              <a:rPr lang="en-GB" sz="1800" i="1" dirty="0">
                <a:highlight>
                  <a:srgbClr val="FFFF00"/>
                </a:highlight>
              </a:rPr>
              <a:t>TM</a:t>
            </a:r>
            <a:r>
              <a:rPr lang="en-GB" sz="1800" i="1" dirty="0"/>
              <a:t>, appointed by the HoE, is </a:t>
            </a:r>
            <a:r>
              <a:rPr lang="en-GB" sz="1800" i="1" dirty="0">
                <a:highlight>
                  <a:srgbClr val="FFFF00"/>
                </a:highlight>
              </a:rPr>
              <a:t>responsible for all aspects of their Team’s training</a:t>
            </a:r>
            <a:r>
              <a:rPr lang="en-GB" sz="1800" i="1" dirty="0"/>
              <a:t>.</a:t>
            </a:r>
          </a:p>
          <a:p>
            <a:pPr>
              <a:lnSpc>
                <a:spcPct val="110000"/>
              </a:lnSpc>
            </a:pPr>
            <a:r>
              <a:rPr lang="en-GB" sz="1800" i="1" dirty="0"/>
              <a:t>With the agreement of the HoE, the TM may delegate training and other duties to competent and qualified Training Event Leaders, deputies and assistants.</a:t>
            </a:r>
          </a:p>
          <a:p>
            <a:pPr>
              <a:lnSpc>
                <a:spcPct val="110000"/>
              </a:lnSpc>
            </a:pPr>
            <a:r>
              <a:rPr lang="en-GB" sz="1800" i="1" dirty="0"/>
              <a:t>Prior to the start of a Challenge, the </a:t>
            </a:r>
            <a:r>
              <a:rPr lang="en-GB" sz="1800" i="1" dirty="0">
                <a:highlight>
                  <a:srgbClr val="FFFF00"/>
                </a:highlight>
              </a:rPr>
              <a:t>TM is required to assure the Director that all participants … are sufficiently trained [and] physically prepared… to complete [their Challenge] unaided even in adverse conditions. </a:t>
            </a:r>
          </a:p>
          <a:p>
            <a:endParaRPr lang="en-GB" sz="1350" b="1" dirty="0"/>
          </a:p>
          <a:p>
            <a:endParaRPr lang="en-GB" sz="1350" dirty="0"/>
          </a:p>
        </p:txBody>
      </p:sp>
      <p:sp>
        <p:nvSpPr>
          <p:cNvPr id="3" name="Title 2"/>
          <p:cNvSpPr>
            <a:spLocks noGrp="1"/>
          </p:cNvSpPr>
          <p:nvPr>
            <p:ph type="ctrTitle"/>
          </p:nvPr>
        </p:nvSpPr>
        <p:spPr>
          <a:xfrm>
            <a:off x="2055392" y="334912"/>
            <a:ext cx="776156" cy="313932"/>
          </a:xfrm>
        </p:spPr>
        <p:txBody>
          <a:bodyPr/>
          <a:lstStyle/>
          <a:p>
            <a:r>
              <a:rPr lang="en-GB"/>
              <a:t>training</a:t>
            </a:r>
          </a:p>
        </p:txBody>
      </p:sp>
      <p:sp>
        <p:nvSpPr>
          <p:cNvPr id="4" name="Text Placeholder 3"/>
          <p:cNvSpPr>
            <a:spLocks noGrp="1"/>
          </p:cNvSpPr>
          <p:nvPr>
            <p:ph type="body" sz="quarter" idx="10"/>
          </p:nvPr>
        </p:nvSpPr>
        <p:spPr>
          <a:xfrm>
            <a:off x="2055393" y="648844"/>
            <a:ext cx="3961003" cy="405102"/>
          </a:xfrm>
        </p:spPr>
        <p:txBody>
          <a:bodyPr/>
          <a:lstStyle/>
          <a:p>
            <a:r>
              <a:rPr lang="en-GB" dirty="0"/>
              <a:t>Rules - TM RESPONSIBILITIES</a:t>
            </a:r>
          </a:p>
        </p:txBody>
      </p:sp>
    </p:spTree>
    <p:extLst>
      <p:ext uri="{BB962C8B-B14F-4D97-AF65-F5344CB8AC3E}">
        <p14:creationId xmlns:p14="http://schemas.microsoft.com/office/powerpoint/2010/main" val="1235439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72675" y="1727200"/>
            <a:ext cx="8692122" cy="2892852"/>
          </a:xfrm>
        </p:spPr>
        <p:txBody>
          <a:bodyPr>
            <a:normAutofit fontScale="85000" lnSpcReduction="20000"/>
          </a:bodyPr>
          <a:lstStyle/>
          <a:p>
            <a:pPr>
              <a:lnSpc>
                <a:spcPct val="110000"/>
              </a:lnSpc>
            </a:pPr>
            <a:r>
              <a:rPr lang="en-GB" sz="1800" b="1" i="1" dirty="0"/>
              <a:t>22. [General] Requirement. </a:t>
            </a:r>
            <a:r>
              <a:rPr lang="en-GB" sz="1800" i="1" dirty="0"/>
              <a:t>The Challenges are demanding expeditions. Thorough preparation and training are essential to complete the Challenges safely. The HoE is responsible, through their TM, for the conduct of training. The MOD accepts no responsibility for safety in training.</a:t>
            </a:r>
          </a:p>
          <a:p>
            <a:endParaRPr lang="en-GB" sz="1800" i="1" dirty="0"/>
          </a:p>
          <a:p>
            <a:pPr>
              <a:lnSpc>
                <a:spcPct val="110000"/>
              </a:lnSpc>
            </a:pPr>
            <a:r>
              <a:rPr lang="en-GB" sz="1800" b="1" i="1" dirty="0"/>
              <a:t>24. Incidents.</a:t>
            </a:r>
            <a:r>
              <a:rPr lang="en-GB" sz="1800" i="1" dirty="0"/>
              <a:t> The Ten Tors Secretary, or at weekends the Ten Tors Duty Officer, is to be informed </a:t>
            </a:r>
            <a:r>
              <a:rPr lang="en-GB" sz="1800" i="1" dirty="0">
                <a:highlight>
                  <a:srgbClr val="FFFF00"/>
                </a:highlight>
              </a:rPr>
              <a:t>within 48 hours</a:t>
            </a:r>
            <a:r>
              <a:rPr lang="en-GB" sz="1800" i="1" dirty="0"/>
              <a:t> of any incident in training that:</a:t>
            </a:r>
          </a:p>
          <a:p>
            <a:pPr marL="355600"/>
            <a:r>
              <a:rPr lang="en-GB" sz="1800" i="1" dirty="0"/>
              <a:t>a. Involves the </a:t>
            </a:r>
            <a:r>
              <a:rPr lang="en-GB" sz="1800" i="1" dirty="0">
                <a:highlight>
                  <a:srgbClr val="FFFF00"/>
                </a:highlight>
              </a:rPr>
              <a:t>emergency services</a:t>
            </a:r>
            <a:r>
              <a:rPr lang="en-GB" sz="1800" i="1" dirty="0"/>
              <a:t>.</a:t>
            </a:r>
          </a:p>
          <a:p>
            <a:pPr marL="355600"/>
            <a:r>
              <a:rPr lang="en-GB" sz="1800" i="1" dirty="0"/>
              <a:t>b. Results in </a:t>
            </a:r>
            <a:r>
              <a:rPr lang="en-GB" sz="1800" i="1" dirty="0">
                <a:highlight>
                  <a:srgbClr val="FFFF00"/>
                </a:highlight>
              </a:rPr>
              <a:t>hospital treatment</a:t>
            </a:r>
            <a:r>
              <a:rPr lang="en-GB" sz="1800" i="1" dirty="0"/>
              <a:t>.</a:t>
            </a:r>
          </a:p>
          <a:p>
            <a:pPr marL="355600"/>
            <a:r>
              <a:rPr lang="en-GB" sz="1800" i="1" dirty="0"/>
              <a:t>c. May result in </a:t>
            </a:r>
            <a:r>
              <a:rPr lang="en-GB" sz="1800" i="1" dirty="0">
                <a:highlight>
                  <a:srgbClr val="FFFF00"/>
                </a:highlight>
              </a:rPr>
              <a:t>media coverage</a:t>
            </a:r>
            <a:r>
              <a:rPr lang="en-GB" sz="1800" i="1" dirty="0"/>
              <a:t>.</a:t>
            </a:r>
          </a:p>
          <a:p>
            <a:pPr marL="355600"/>
            <a:r>
              <a:rPr lang="en-GB" sz="1800" i="1" dirty="0"/>
              <a:t>d. May lead to </a:t>
            </a:r>
            <a:r>
              <a:rPr lang="en-GB" sz="1800" i="1" dirty="0">
                <a:highlight>
                  <a:srgbClr val="FFFF00"/>
                </a:highlight>
              </a:rPr>
              <a:t>complaint from a 3</a:t>
            </a:r>
            <a:r>
              <a:rPr lang="en-GB" sz="1800" i="1" baseline="30000" dirty="0">
                <a:highlight>
                  <a:srgbClr val="FFFF00"/>
                </a:highlight>
              </a:rPr>
              <a:t>rd</a:t>
            </a:r>
            <a:r>
              <a:rPr lang="en-GB" sz="1800" i="1" dirty="0">
                <a:highlight>
                  <a:srgbClr val="FFFF00"/>
                </a:highlight>
              </a:rPr>
              <a:t> party</a:t>
            </a:r>
            <a:r>
              <a:rPr lang="en-GB" sz="1800" i="1" dirty="0"/>
              <a:t>.</a:t>
            </a:r>
          </a:p>
          <a:p>
            <a:endParaRPr lang="en-GB" sz="1600" i="1" dirty="0"/>
          </a:p>
          <a:p>
            <a:endParaRPr lang="en-GB" sz="1350" dirty="0"/>
          </a:p>
        </p:txBody>
      </p:sp>
      <p:sp>
        <p:nvSpPr>
          <p:cNvPr id="3" name="Title 2"/>
          <p:cNvSpPr>
            <a:spLocks noGrp="1"/>
          </p:cNvSpPr>
          <p:nvPr>
            <p:ph type="ctrTitle"/>
          </p:nvPr>
        </p:nvSpPr>
        <p:spPr>
          <a:xfrm>
            <a:off x="1975878" y="251460"/>
            <a:ext cx="776156" cy="313932"/>
          </a:xfrm>
        </p:spPr>
        <p:txBody>
          <a:bodyPr/>
          <a:lstStyle/>
          <a:p>
            <a:r>
              <a:rPr lang="en-GB"/>
              <a:t>training</a:t>
            </a:r>
          </a:p>
        </p:txBody>
      </p:sp>
      <p:sp>
        <p:nvSpPr>
          <p:cNvPr id="4" name="Text Placeholder 3"/>
          <p:cNvSpPr>
            <a:spLocks noGrp="1"/>
          </p:cNvSpPr>
          <p:nvPr>
            <p:ph type="body" sz="quarter" idx="10"/>
          </p:nvPr>
        </p:nvSpPr>
        <p:spPr>
          <a:xfrm>
            <a:off x="1975879" y="570338"/>
            <a:ext cx="2571199" cy="405102"/>
          </a:xfrm>
        </p:spPr>
        <p:txBody>
          <a:bodyPr/>
          <a:lstStyle/>
          <a:p>
            <a:r>
              <a:rPr lang="en-GB" dirty="0"/>
              <a:t>Rules - OVERVIEW</a:t>
            </a:r>
          </a:p>
        </p:txBody>
      </p:sp>
    </p:spTree>
    <p:extLst>
      <p:ext uri="{BB962C8B-B14F-4D97-AF65-F5344CB8AC3E}">
        <p14:creationId xmlns:p14="http://schemas.microsoft.com/office/powerpoint/2010/main" val="322492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72675" y="1109133"/>
            <a:ext cx="8692122" cy="4424332"/>
          </a:xfrm>
        </p:spPr>
        <p:txBody>
          <a:bodyPr>
            <a:normAutofit fontScale="92500" lnSpcReduction="20000"/>
          </a:bodyPr>
          <a:lstStyle/>
          <a:p>
            <a:endParaRPr lang="en-GB" sz="1600" i="1" dirty="0"/>
          </a:p>
          <a:p>
            <a:pPr>
              <a:lnSpc>
                <a:spcPct val="110000"/>
              </a:lnSpc>
            </a:pPr>
            <a:r>
              <a:rPr lang="en-GB" sz="1800" b="1" i="1" dirty="0"/>
              <a:t>16. Individual training requirement. </a:t>
            </a:r>
            <a:r>
              <a:rPr lang="en-GB" sz="1800" i="1" dirty="0"/>
              <a:t>Before the Event participants must complete a structured and progressive programme of training which includes as a minimum:</a:t>
            </a:r>
          </a:p>
          <a:p>
            <a:pPr marL="355600"/>
            <a:r>
              <a:rPr lang="en-GB" sz="1800" i="1" dirty="0"/>
              <a:t>a</a:t>
            </a:r>
            <a:r>
              <a:rPr lang="en-GB" sz="1800" b="1" i="1" dirty="0"/>
              <a:t>.</a:t>
            </a:r>
            <a:r>
              <a:rPr lang="en-GB" sz="1800" i="1" dirty="0"/>
              <a:t> 4 days of training on Dartmoor.</a:t>
            </a:r>
          </a:p>
          <a:p>
            <a:pPr marL="355600"/>
            <a:r>
              <a:rPr lang="en-GB" sz="1800" i="1" dirty="0"/>
              <a:t>b. 2 nights of wild camping on Dartmoor.</a:t>
            </a:r>
          </a:p>
          <a:p>
            <a:pPr marL="355600"/>
            <a:r>
              <a:rPr lang="en-GB" sz="1800" i="1" dirty="0"/>
              <a:t>c. Experience of walking in an unsupervised group.</a:t>
            </a:r>
          </a:p>
          <a:p>
            <a:endParaRPr lang="en-GB" sz="1800" i="1" dirty="0"/>
          </a:p>
          <a:p>
            <a:pPr>
              <a:lnSpc>
                <a:spcPct val="110000"/>
              </a:lnSpc>
            </a:pPr>
            <a:r>
              <a:rPr lang="en-GB" sz="1800" b="1" i="1" dirty="0"/>
              <a:t>17.</a:t>
            </a:r>
            <a:r>
              <a:rPr lang="en-GB" sz="1800" i="1" dirty="0"/>
              <a:t> </a:t>
            </a:r>
            <a:r>
              <a:rPr lang="en-GB" sz="1800" b="1" i="1" dirty="0"/>
              <a:t>Team training requirement</a:t>
            </a:r>
            <a:r>
              <a:rPr lang="en-GB" sz="1800" i="1" dirty="0"/>
              <a:t>. In addition to the above, Teams must:</a:t>
            </a:r>
          </a:p>
          <a:p>
            <a:pPr marL="355600">
              <a:lnSpc>
                <a:spcPct val="110000"/>
              </a:lnSpc>
            </a:pPr>
            <a:r>
              <a:rPr lang="en-GB" sz="1800" i="1" dirty="0"/>
              <a:t>a. Be sufficiently trained, physically prepared and suitably equipped to enable the team to operate safely on their own and complete the Challenge unaided even in adverse conditions.</a:t>
            </a:r>
          </a:p>
          <a:p>
            <a:pPr marL="355600">
              <a:lnSpc>
                <a:spcPct val="110000"/>
              </a:lnSpc>
            </a:pPr>
            <a:r>
              <a:rPr lang="en-GB" sz="1800" i="1" dirty="0"/>
              <a:t>b. Train as a team on at least one expedition noting that best practice would be to conduct regular training as a defined team. Last minute composite teams are not permitted.</a:t>
            </a:r>
          </a:p>
          <a:p>
            <a:endParaRPr lang="en-GB" sz="1600" b="1" dirty="0"/>
          </a:p>
          <a:p>
            <a:endParaRPr lang="en-GB" sz="1600" dirty="0"/>
          </a:p>
        </p:txBody>
      </p:sp>
      <p:sp>
        <p:nvSpPr>
          <p:cNvPr id="3" name="Title 2"/>
          <p:cNvSpPr>
            <a:spLocks noGrp="1"/>
          </p:cNvSpPr>
          <p:nvPr>
            <p:ph type="ctrTitle"/>
          </p:nvPr>
        </p:nvSpPr>
        <p:spPr>
          <a:xfrm>
            <a:off x="1975878" y="251460"/>
            <a:ext cx="776156" cy="313932"/>
          </a:xfrm>
        </p:spPr>
        <p:txBody>
          <a:bodyPr/>
          <a:lstStyle/>
          <a:p>
            <a:r>
              <a:rPr lang="en-GB"/>
              <a:t>training</a:t>
            </a:r>
          </a:p>
        </p:txBody>
      </p:sp>
      <p:sp>
        <p:nvSpPr>
          <p:cNvPr id="4" name="Text Placeholder 3"/>
          <p:cNvSpPr>
            <a:spLocks noGrp="1"/>
          </p:cNvSpPr>
          <p:nvPr>
            <p:ph type="body" sz="quarter" idx="10"/>
          </p:nvPr>
        </p:nvSpPr>
        <p:spPr>
          <a:xfrm>
            <a:off x="1975879" y="570338"/>
            <a:ext cx="1756873" cy="405102"/>
          </a:xfrm>
        </p:spPr>
        <p:txBody>
          <a:bodyPr/>
          <a:lstStyle/>
          <a:p>
            <a:r>
              <a:rPr lang="en-GB" dirty="0"/>
              <a:t>Rules – TTC</a:t>
            </a:r>
          </a:p>
        </p:txBody>
      </p:sp>
    </p:spTree>
    <p:extLst>
      <p:ext uri="{BB962C8B-B14F-4D97-AF65-F5344CB8AC3E}">
        <p14:creationId xmlns:p14="http://schemas.microsoft.com/office/powerpoint/2010/main" val="262433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46670" y="285217"/>
            <a:ext cx="776156" cy="313932"/>
          </a:xfrm>
        </p:spPr>
        <p:txBody>
          <a:bodyPr/>
          <a:lstStyle/>
          <a:p>
            <a:r>
              <a:rPr lang="en-GB"/>
              <a:t>training</a:t>
            </a:r>
          </a:p>
        </p:txBody>
      </p:sp>
      <p:sp>
        <p:nvSpPr>
          <p:cNvPr id="4" name="Text Placeholder 3"/>
          <p:cNvSpPr>
            <a:spLocks noGrp="1"/>
          </p:cNvSpPr>
          <p:nvPr>
            <p:ph type="body" sz="quarter" idx="10"/>
          </p:nvPr>
        </p:nvSpPr>
        <p:spPr>
          <a:xfrm>
            <a:off x="1846671" y="599149"/>
            <a:ext cx="2957073" cy="405102"/>
          </a:xfrm>
        </p:spPr>
        <p:txBody>
          <a:bodyPr/>
          <a:lstStyle/>
          <a:p>
            <a:r>
              <a:rPr lang="en-GB" dirty="0"/>
              <a:t>Rules – green card</a:t>
            </a:r>
          </a:p>
        </p:txBody>
      </p:sp>
      <p:pic>
        <p:nvPicPr>
          <p:cNvPr id="6" name="Picture 5">
            <a:extLst>
              <a:ext uri="{FF2B5EF4-FFF2-40B4-BE49-F238E27FC236}">
                <a16:creationId xmlns:a16="http://schemas.microsoft.com/office/drawing/2014/main" id="{AD5E5B5E-7C96-BAD6-C640-BF9D0A42EDE4}"/>
              </a:ext>
            </a:extLst>
          </p:cNvPr>
          <p:cNvPicPr>
            <a:picLocks noChangeAspect="1"/>
          </p:cNvPicPr>
          <p:nvPr/>
        </p:nvPicPr>
        <p:blipFill>
          <a:blip r:embed="rId3"/>
          <a:stretch>
            <a:fillRect/>
          </a:stretch>
        </p:blipFill>
        <p:spPr>
          <a:xfrm>
            <a:off x="1846671" y="1166715"/>
            <a:ext cx="3846361" cy="5545665"/>
          </a:xfrm>
          <a:prstGeom prst="rect">
            <a:avLst/>
          </a:prstGeom>
        </p:spPr>
      </p:pic>
      <p:pic>
        <p:nvPicPr>
          <p:cNvPr id="9" name="Picture 8">
            <a:extLst>
              <a:ext uri="{FF2B5EF4-FFF2-40B4-BE49-F238E27FC236}">
                <a16:creationId xmlns:a16="http://schemas.microsoft.com/office/drawing/2014/main" id="{5B50DF1B-CFB9-DB17-5868-99EF9884F43A}"/>
              </a:ext>
            </a:extLst>
          </p:cNvPr>
          <p:cNvPicPr>
            <a:picLocks noChangeAspect="1"/>
          </p:cNvPicPr>
          <p:nvPr/>
        </p:nvPicPr>
        <p:blipFill>
          <a:blip r:embed="rId4"/>
          <a:stretch>
            <a:fillRect/>
          </a:stretch>
        </p:blipFill>
        <p:spPr>
          <a:xfrm>
            <a:off x="5892800" y="1166713"/>
            <a:ext cx="3842624" cy="5545666"/>
          </a:xfrm>
          <a:prstGeom prst="rect">
            <a:avLst/>
          </a:prstGeom>
        </p:spPr>
      </p:pic>
      <p:sp>
        <p:nvSpPr>
          <p:cNvPr id="15" name="Arrow: Down 14">
            <a:extLst>
              <a:ext uri="{FF2B5EF4-FFF2-40B4-BE49-F238E27FC236}">
                <a16:creationId xmlns:a16="http://schemas.microsoft.com/office/drawing/2014/main" id="{4E6A9DDD-6B03-4BB3-9443-B79336C4D700}"/>
              </a:ext>
            </a:extLst>
          </p:cNvPr>
          <p:cNvSpPr/>
          <p:nvPr/>
        </p:nvSpPr>
        <p:spPr>
          <a:xfrm rot="5400000">
            <a:off x="6229698" y="710877"/>
            <a:ext cx="1127227" cy="3970361"/>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u="sng" dirty="0">
                <a:solidFill>
                  <a:schemeClr val="tx1"/>
                </a:solidFill>
                <a:latin typeface="Arial" panose="020B0604020202020204" pitchFamily="34" charset="0"/>
                <a:cs typeface="Arial" panose="020B0604020202020204" pitchFamily="34" charset="0"/>
              </a:rPr>
              <a:t>COMPLETE DETAILS</a:t>
            </a:r>
          </a:p>
        </p:txBody>
      </p:sp>
    </p:spTree>
    <p:extLst>
      <p:ext uri="{BB962C8B-B14F-4D97-AF65-F5344CB8AC3E}">
        <p14:creationId xmlns:p14="http://schemas.microsoft.com/office/powerpoint/2010/main" val="22708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50688" y="4318919"/>
            <a:ext cx="1388054" cy="294302"/>
          </a:xfrm>
        </p:spPr>
        <p:txBody>
          <a:bodyPr/>
          <a:lstStyle/>
          <a:p>
            <a:r>
              <a:rPr lang="en-GB"/>
              <a:t>ANDY HODGES</a:t>
            </a:r>
          </a:p>
        </p:txBody>
      </p:sp>
      <p:sp>
        <p:nvSpPr>
          <p:cNvPr id="6" name="Text Placeholder 5"/>
          <p:cNvSpPr>
            <a:spLocks noGrp="1"/>
          </p:cNvSpPr>
          <p:nvPr>
            <p:ph type="body" sz="quarter" idx="4294967295"/>
          </p:nvPr>
        </p:nvSpPr>
        <p:spPr>
          <a:xfrm>
            <a:off x="4178652" y="34608"/>
            <a:ext cx="3833870" cy="216852"/>
          </a:xfrm>
          <a:prstGeom prst="rect">
            <a:avLst/>
          </a:prstGeom>
        </p:spPr>
        <p:txBody>
          <a:bodyPr>
            <a:normAutofit fontScale="40000" lnSpcReduction="20000"/>
          </a:bodyPr>
          <a:lstStyle/>
          <a:p>
            <a:endParaRPr lang="en-GB"/>
          </a:p>
        </p:txBody>
      </p:sp>
      <p:sp>
        <p:nvSpPr>
          <p:cNvPr id="7" name="Text Placeholder 6"/>
          <p:cNvSpPr>
            <a:spLocks noGrp="1"/>
          </p:cNvSpPr>
          <p:nvPr>
            <p:ph type="body" sz="quarter" idx="4294967295"/>
          </p:nvPr>
        </p:nvSpPr>
        <p:spPr>
          <a:xfrm>
            <a:off x="4182462" y="6618875"/>
            <a:ext cx="3833870" cy="216852"/>
          </a:xfrm>
          <a:prstGeom prst="rect">
            <a:avLst/>
          </a:prstGeom>
        </p:spPr>
        <p:txBody>
          <a:bodyPr>
            <a:normAutofit fontScale="40000" lnSpcReduction="20000"/>
          </a:bodyPr>
          <a:lstStyle/>
          <a:p>
            <a:endParaRPr lang="en-GB"/>
          </a:p>
        </p:txBody>
      </p:sp>
      <p:sp>
        <p:nvSpPr>
          <p:cNvPr id="5" name="Text Placeholder 4">
            <a:extLst>
              <a:ext uri="{FF2B5EF4-FFF2-40B4-BE49-F238E27FC236}">
                <a16:creationId xmlns:a16="http://schemas.microsoft.com/office/drawing/2014/main" id="{08EBF94E-B689-4AFF-8BD0-A87A26FE30F9}"/>
              </a:ext>
            </a:extLst>
          </p:cNvPr>
          <p:cNvSpPr>
            <a:spLocks noGrp="1"/>
          </p:cNvSpPr>
          <p:nvPr>
            <p:ph type="body" sz="quarter" idx="11"/>
          </p:nvPr>
        </p:nvSpPr>
        <p:spPr>
          <a:xfrm>
            <a:off x="4053797" y="3918573"/>
            <a:ext cx="4159775" cy="405102"/>
          </a:xfrm>
        </p:spPr>
        <p:txBody>
          <a:bodyPr/>
          <a:lstStyle/>
          <a:p>
            <a:r>
              <a:rPr lang="en-GB"/>
              <a:t>ECM COMPLIANCE MONITORING</a:t>
            </a:r>
          </a:p>
        </p:txBody>
      </p:sp>
      <p:sp>
        <p:nvSpPr>
          <p:cNvPr id="4" name="Picture Placeholder 3">
            <a:extLst>
              <a:ext uri="{FF2B5EF4-FFF2-40B4-BE49-F238E27FC236}">
                <a16:creationId xmlns:a16="http://schemas.microsoft.com/office/drawing/2014/main" id="{06034A67-7C92-01CE-400A-928EF7DBB851}"/>
              </a:ext>
            </a:extLst>
          </p:cNvPr>
          <p:cNvSpPr>
            <a:spLocks noGrp="1"/>
          </p:cNvSpPr>
          <p:nvPr>
            <p:ph type="pic" sz="quarter" idx="12"/>
          </p:nvPr>
        </p:nvSpPr>
        <p:spPr>
          <a:xfrm>
            <a:off x="1524000" y="34608"/>
            <a:ext cx="9144000" cy="6858000"/>
          </a:xfrm>
        </p:spPr>
      </p:sp>
    </p:spTree>
    <p:extLst>
      <p:ext uri="{BB962C8B-B14F-4D97-AF65-F5344CB8AC3E}">
        <p14:creationId xmlns:p14="http://schemas.microsoft.com/office/powerpoint/2010/main" val="2341004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778</Words>
  <Application>Microsoft Office PowerPoint</Application>
  <PresentationFormat>Widescreen</PresentationFormat>
  <Paragraphs>96</Paragraphs>
  <Slides>13</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Arial Narrow</vt:lpstr>
      <vt:lpstr>Arial Rounded MT Bold</vt:lpstr>
      <vt:lpstr>Calibri</vt:lpstr>
      <vt:lpstr>Calibri Light</vt:lpstr>
      <vt:lpstr>Symbol</vt:lpstr>
      <vt:lpstr>Office Theme</vt:lpstr>
      <vt:lpstr>Office Theme</vt:lpstr>
      <vt:lpstr>PowerPoint Presentation</vt:lpstr>
      <vt:lpstr>PowerPoint Presentation</vt:lpstr>
      <vt:lpstr>training</vt:lpstr>
      <vt:lpstr>training</vt:lpstr>
      <vt:lpstr>training</vt:lpstr>
      <vt:lpstr>training</vt:lpstr>
      <vt:lpstr>training</vt:lpstr>
      <vt:lpstr>training</vt:lpstr>
      <vt:lpstr>PowerPoint Presentation</vt:lpstr>
      <vt:lpstr>ECM</vt:lpstr>
      <vt:lpstr>ECM</vt:lpstr>
      <vt:lpstr>ECM</vt:lpstr>
      <vt:lpstr>ECM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Robb, Rachel Capt (SWHQ-TenTors-SO3)</dc:creator>
  <cp:lastModifiedBy>Robb, Rachel Capt (SWHQ-TenTors-SO3)</cp:lastModifiedBy>
  <cp:revision>1</cp:revision>
  <dcterms:created xsi:type="dcterms:W3CDTF">2023-10-11T13:23:34Z</dcterms:created>
  <dcterms:modified xsi:type="dcterms:W3CDTF">2023-10-11T13:33:55Z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a60473-494b-4586-a1bb-b0e663054676_Enabled">
    <vt:lpwstr>true</vt:lpwstr>
  </property>
  <property fmtid="{D5CDD505-2E9C-101B-9397-08002B2CF9AE}" pid="3" name="MSIP_Label_d8a60473-494b-4586-a1bb-b0e663054676_SetDate">
    <vt:lpwstr>2023-10-11T13:33:55Z</vt:lpwstr>
  </property>
  <property fmtid="{D5CDD505-2E9C-101B-9397-08002B2CF9AE}" pid="4" name="MSIP_Label_d8a60473-494b-4586-a1bb-b0e663054676_Method">
    <vt:lpwstr>Privileged</vt:lpwstr>
  </property>
  <property fmtid="{D5CDD505-2E9C-101B-9397-08002B2CF9AE}" pid="5" name="MSIP_Label_d8a60473-494b-4586-a1bb-b0e663054676_Name">
    <vt:lpwstr>MOD-1-O-‘UNMARKED’</vt:lpwstr>
  </property>
  <property fmtid="{D5CDD505-2E9C-101B-9397-08002B2CF9AE}" pid="6" name="MSIP_Label_d8a60473-494b-4586-a1bb-b0e663054676_SiteId">
    <vt:lpwstr>be7760ed-5953-484b-ae95-d0a16dfa09e5</vt:lpwstr>
  </property>
  <property fmtid="{D5CDD505-2E9C-101B-9397-08002B2CF9AE}" pid="7" name="MSIP_Label_d8a60473-494b-4586-a1bb-b0e663054676_ActionId">
    <vt:lpwstr>5f084017-8df2-4527-b5b1-1150356e0235</vt:lpwstr>
  </property>
  <property fmtid="{D5CDD505-2E9C-101B-9397-08002B2CF9AE}" pid="8" name="MSIP_Label_d8a60473-494b-4586-a1bb-b0e663054676_ContentBits">
    <vt:lpwstr>0</vt:lpwstr>
  </property>
</Properties>
</file>