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605CA-1474-42CF-B248-1DFACAB0CC0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5D17B-05C6-4ED6-BC13-4D3FC0218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337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1FF77-72DB-4123-8B7F-691179C6CD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969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FF77-72DB-4123-8B7F-691179C6CDD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993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1FF77-72DB-4123-8B7F-691179C6CDD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74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1FF77-72DB-4123-8B7F-691179C6CDD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23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1FF77-72DB-4123-8B7F-691179C6CDD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015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1FF77-72DB-4123-8B7F-691179C6CDD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54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1FF77-72DB-4123-8B7F-691179C6CDD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655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1FF77-72DB-4123-8B7F-691179C6CDD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72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999" y="1224000"/>
            <a:ext cx="10560000" cy="460809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3"/>
              </a:buClr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3"/>
              </a:buClr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chemeClr val="accent3"/>
              </a:buClr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chemeClr val="accent3"/>
              </a:buClr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chemeClr val="accent3"/>
              </a:buClr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68001" y="256333"/>
            <a:ext cx="470816" cy="313932"/>
          </a:xfrm>
          <a:prstGeom prst="rect">
            <a:avLst/>
          </a:prstGeom>
          <a:solidFill>
            <a:schemeClr val="tx1"/>
          </a:solidFill>
        </p:spPr>
        <p:txBody>
          <a:bodyPr wrap="none" lIns="72000" rIns="72000" anchor="b">
            <a:spAutoFit/>
          </a:bodyPr>
          <a:lstStyle>
            <a:lvl1pPr algn="l">
              <a:defRPr sz="16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68000" y="561128"/>
            <a:ext cx="1418640" cy="405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72000" tIns="36000" rIns="72000" bIns="36000" anchor="ctr" anchorCtr="0">
            <a:spAutoFit/>
          </a:bodyPr>
          <a:lstStyle>
            <a:lvl1pPr marL="0" indent="0" algn="l">
              <a:buNone/>
              <a:defRPr sz="2400" cap="all" baseline="0">
                <a:latin typeface="Arial Narrow" panose="020B0606020202030204" pitchFamily="34" charset="0"/>
              </a:defRPr>
            </a:lvl1pPr>
            <a:lvl2pPr marL="457200" indent="0" algn="l">
              <a:buNone/>
              <a:defRPr sz="2800">
                <a:latin typeface="Arial Narrow" panose="020B0606020202030204" pitchFamily="34" charset="0"/>
              </a:defRPr>
            </a:lvl2pPr>
            <a:lvl3pPr marL="914400" indent="0" algn="l">
              <a:buNone/>
              <a:defRPr sz="2400">
                <a:latin typeface="Arial Narrow" panose="020B0606020202030204" pitchFamily="34" charset="0"/>
              </a:defRPr>
            </a:lvl3pPr>
            <a:lvl4pPr marL="1371600" indent="0" algn="l">
              <a:buNone/>
              <a:defRPr sz="2000">
                <a:latin typeface="Arial Narrow" panose="020B0606020202030204" pitchFamily="34" charset="0"/>
              </a:defRPr>
            </a:lvl4pPr>
            <a:lvl5pPr marL="1828800" indent="0" algn="l">
              <a:buNone/>
              <a:defRPr sz="20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DDBB12F-1265-FEFD-ADFD-DE3D3E7C8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277" y="6192732"/>
            <a:ext cx="795316" cy="59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021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100043" y="3397421"/>
            <a:ext cx="2050671" cy="2943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72000" tIns="36000" rIns="72000" bIns="36000" anchor="ctr" anchorCtr="0">
            <a:spAutoFit/>
          </a:bodyPr>
          <a:lstStyle>
            <a:lvl1pPr marL="0" indent="0" algn="ctr">
              <a:buNone/>
              <a:defRPr sz="1600" cap="all" baseline="0">
                <a:latin typeface="Arial Narrow" panose="020B0606020202030204" pitchFamily="34" charset="0"/>
              </a:defRPr>
            </a:lvl1pPr>
            <a:lvl2pPr marL="457200" indent="0" algn="l">
              <a:buNone/>
              <a:defRPr sz="2800">
                <a:latin typeface="Arial Narrow" panose="020B0606020202030204" pitchFamily="34" charset="0"/>
              </a:defRPr>
            </a:lvl2pPr>
            <a:lvl3pPr marL="914400" indent="0" algn="l">
              <a:buNone/>
              <a:defRPr sz="2400">
                <a:latin typeface="Arial Narrow" panose="020B0606020202030204" pitchFamily="34" charset="0"/>
              </a:defRPr>
            </a:lvl3pPr>
            <a:lvl4pPr marL="1371600" indent="0" algn="l">
              <a:buNone/>
              <a:defRPr sz="2000">
                <a:latin typeface="Arial Narrow" panose="020B0606020202030204" pitchFamily="34" charset="0"/>
              </a:defRPr>
            </a:lvl4pPr>
            <a:lvl5pPr marL="1828800" indent="0" algn="l">
              <a:buNone/>
              <a:defRPr sz="20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Presenter and date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47134" y="2992319"/>
            <a:ext cx="2827615" cy="4051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lIns="72000" tIns="36000" rIns="72000" bIns="36000" anchor="ctr" anchorCtr="0">
            <a:sp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dirty="0">
                <a:latin typeface="Arial Narrow" panose="020B0606020202030204" pitchFamily="34" charset="0"/>
              </a:rPr>
              <a:t>Presentation title</a:t>
            </a:r>
            <a:endParaRPr lang="en-GB" dirty="0"/>
          </a:p>
        </p:txBody>
      </p:sp>
      <p:sp>
        <p:nvSpPr>
          <p:cNvPr id="9" name="Picture Placeholder 4"/>
          <p:cNvSpPr>
            <a:spLocks noGrp="1"/>
          </p:cNvSpPr>
          <p:nvPr userDrawn="1"/>
        </p:nvSpPr>
        <p:spPr>
          <a:xfrm>
            <a:off x="4824788" y="1622084"/>
            <a:ext cx="2601185" cy="163080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60BF86FE-7058-29D3-7D30-9D4853033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74" y="1226550"/>
            <a:ext cx="2093937" cy="15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1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85F27B-BBA0-4E8C-8A4B-E6654E66E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AE1F7-226A-4A38-9E3B-F486B70AC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AC44A-9087-49AD-BC33-F019AF6C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1B115-C0E5-488A-8B70-6F4AAACA2275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D418B-659B-4EB2-B428-6244D96CF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A7F4B-1819-4446-AAF4-8C1FF7D29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D73F2-4859-42BD-947B-71A2C9036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89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WHQ-TenTors-MAILBOX@mod.gov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07613" y="4317883"/>
            <a:ext cx="3051330" cy="294302"/>
          </a:xfrm>
        </p:spPr>
        <p:txBody>
          <a:bodyPr/>
          <a:lstStyle/>
          <a:p>
            <a:r>
              <a:rPr lang="en-GB" cap="none">
                <a:latin typeface="Arial Narrow"/>
              </a:rPr>
              <a:t>CAPT RACH ROBB </a:t>
            </a:r>
            <a:r>
              <a:rPr lang="en-GB">
                <a:latin typeface="Arial Narrow"/>
              </a:rPr>
              <a:t>– so3 Ten TORS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88994" y="3918573"/>
            <a:ext cx="2289391" cy="405102"/>
          </a:xfrm>
        </p:spPr>
        <p:txBody>
          <a:bodyPr/>
          <a:lstStyle/>
          <a:p>
            <a:r>
              <a:rPr lang="en-GB"/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263661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0396F66-9C63-D809-57A9-4670D1A46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3084" y="2874999"/>
            <a:ext cx="2864121" cy="3782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1E6D56-1CD0-7756-34AF-6D79891DC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0000" y="256333"/>
            <a:ext cx="1572592" cy="313932"/>
          </a:xfrm>
        </p:spPr>
        <p:txBody>
          <a:bodyPr vert="horz" wrap="none" lIns="72000" tIns="45720" rIns="72000" bIns="45720" rtlCol="0" anchor="b">
            <a:spAutoFit/>
          </a:bodyPr>
          <a:lstStyle/>
          <a:p>
            <a:r>
              <a:rPr lang="en-GB">
                <a:latin typeface="Arial Narrow"/>
              </a:rPr>
              <a:t>ADMINISTRATION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62EBB-B81F-235B-1119-DE6B8635E1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0000" y="515408"/>
            <a:ext cx="1236346" cy="405102"/>
          </a:xfrm>
        </p:spPr>
        <p:txBody>
          <a:bodyPr/>
          <a:lstStyle/>
          <a:p>
            <a:r>
              <a:rPr lang="en-GB">
                <a:latin typeface="Arial Narrow"/>
              </a:rPr>
              <a:t>AWARDS</a:t>
            </a:r>
            <a:endParaRPr lang="en-GB"/>
          </a:p>
        </p:txBody>
      </p:sp>
      <p:pic>
        <p:nvPicPr>
          <p:cNvPr id="10" name="Picture 9" descr="A screenshot of a website&#10;&#10;Description automatically generated">
            <a:extLst>
              <a:ext uri="{FF2B5EF4-FFF2-40B4-BE49-F238E27FC236}">
                <a16:creationId xmlns:a16="http://schemas.microsoft.com/office/drawing/2014/main" id="{07AEDDF5-8EDF-DA69-A132-2430D3E09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758" y="508943"/>
            <a:ext cx="2960914" cy="2166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E4542B-1D06-DE98-3E74-9E694CA8F55E}"/>
              </a:ext>
            </a:extLst>
          </p:cNvPr>
          <p:cNvSpPr txBox="1"/>
          <p:nvPr/>
        </p:nvSpPr>
        <p:spPr>
          <a:xfrm>
            <a:off x="2571750" y="578303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53BBAA-B48A-2A37-6FA2-1239738D19B0}"/>
              </a:ext>
            </a:extLst>
          </p:cNvPr>
          <p:cNvSpPr txBox="1"/>
          <p:nvPr/>
        </p:nvSpPr>
        <p:spPr>
          <a:xfrm>
            <a:off x="1643562" y="4063093"/>
            <a:ext cx="547369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>
                <a:latin typeface="Arial"/>
                <a:ea typeface="Calibri"/>
                <a:cs typeface="Calibri"/>
              </a:rPr>
              <a:t>Award submission open 8 Jan 24 </a:t>
            </a:r>
            <a:r>
              <a:rPr lang="en-GB" sz="2000" dirty="0">
                <a:latin typeface="Arial"/>
                <a:ea typeface="Calibri"/>
                <a:cs typeface="Calibri"/>
              </a:rPr>
              <a:t>&amp; </a:t>
            </a:r>
            <a:r>
              <a:rPr lang="en-GB" sz="2000">
                <a:latin typeface="Arial"/>
                <a:ea typeface="Calibri"/>
                <a:cs typeface="Calibri"/>
              </a:rPr>
              <a:t>close 1 Apr 24</a:t>
            </a:r>
            <a:r>
              <a:rPr lang="en-GB" sz="2000" dirty="0">
                <a:latin typeface="Arial"/>
                <a:ea typeface="Calibri"/>
                <a:cs typeface="Calibri"/>
              </a:rPr>
              <a:t> (role to next year if missed)</a:t>
            </a:r>
          </a:p>
          <a:p>
            <a:pPr marL="285750" indent="-285750">
              <a:buFont typeface="Arial"/>
              <a:buChar char="•"/>
            </a:pPr>
            <a:endParaRPr lang="en-GB" sz="2000">
              <a:latin typeface="Arial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000">
                <a:latin typeface="Arial"/>
                <a:ea typeface="Calibri"/>
                <a:cs typeface="Calibri"/>
              </a:rPr>
              <a:t>Check </a:t>
            </a:r>
            <a:r>
              <a:rPr lang="en-GB" sz="2000" dirty="0">
                <a:latin typeface="Arial"/>
                <a:ea typeface="Calibri"/>
                <a:cs typeface="Calibri"/>
              </a:rPr>
              <a:t>awards </a:t>
            </a:r>
            <a:r>
              <a:rPr lang="en-GB" sz="2000">
                <a:latin typeface="Arial"/>
                <a:ea typeface="Calibri"/>
                <a:cs typeface="Calibri"/>
              </a:rPr>
              <a:t>section (names in red)</a:t>
            </a:r>
            <a:endParaRPr lang="en-GB" sz="2000" dirty="0">
              <a:latin typeface="Arial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 sz="2000" dirty="0">
              <a:latin typeface="Arial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latin typeface="Arial"/>
                <a:ea typeface="Calibri"/>
                <a:cs typeface="Calibri"/>
              </a:rPr>
              <a:t>Check name spelling</a:t>
            </a:r>
          </a:p>
          <a:p>
            <a:pPr marL="285750" indent="-285750">
              <a:buFont typeface="Arial"/>
              <a:buChar char="•"/>
            </a:pPr>
            <a:endParaRPr lang="en-GB" sz="2000" dirty="0">
              <a:latin typeface="Arial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latin typeface="Arial"/>
                <a:ea typeface="Calibri"/>
                <a:cs typeface="Calibri"/>
              </a:rPr>
              <a:t>Presentations -  collection, unable to post</a:t>
            </a:r>
            <a:endParaRPr lang="en-GB" sz="2000">
              <a:latin typeface="Arial"/>
              <a:ea typeface="Calibri"/>
              <a:cs typeface="Calibri"/>
            </a:endParaRP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5AE6692A-898C-190A-4FA4-F1F3BE552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767" y="1091721"/>
            <a:ext cx="3827417" cy="2819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F64269-0166-B307-AA11-BF71190C2F8E}"/>
              </a:ext>
            </a:extLst>
          </p:cNvPr>
          <p:cNvCxnSpPr/>
          <p:nvPr/>
        </p:nvCxnSpPr>
        <p:spPr>
          <a:xfrm flipV="1">
            <a:off x="6899730" y="2623096"/>
            <a:ext cx="2380704" cy="163539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08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00001" y="256333"/>
            <a:ext cx="1651203" cy="313932"/>
          </a:xfrm>
        </p:spPr>
        <p:txBody>
          <a:bodyPr/>
          <a:lstStyle/>
          <a:p>
            <a:r>
              <a:rPr lang="en-GB"/>
              <a:t>ADMINISTRATION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00001" y="520308"/>
            <a:ext cx="3047355" cy="405102"/>
          </a:xfrm>
        </p:spPr>
        <p:txBody>
          <a:bodyPr/>
          <a:lstStyle/>
          <a:p>
            <a:r>
              <a:rPr lang="en-GB">
                <a:latin typeface="Arial Narrow"/>
              </a:rPr>
              <a:t>TT Secretary POINTS</a:t>
            </a:r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A52DBA-F5BC-4A85-9AD7-5C38047C0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9999" y="875061"/>
            <a:ext cx="7920000" cy="517187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8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Ten Tors Website – primary means of communication</a:t>
            </a:r>
          </a:p>
          <a:p>
            <a:r>
              <a:rPr lang="en-GB" sz="2000" dirty="0">
                <a:latin typeface="Arial"/>
                <a:cs typeface="Arial"/>
              </a:rPr>
              <a:t>(From registration to event start – changes: TMs, email addresses, new estb/reserve)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Email reminder to check website for key information</a:t>
            </a:r>
          </a:p>
          <a:p>
            <a:endParaRPr lang="en-GB" sz="2000" dirty="0">
              <a:latin typeface="Arial"/>
              <a:cs typeface="Arial"/>
            </a:endParaRPr>
          </a:p>
          <a:p>
            <a:r>
              <a:rPr lang="en-GB" sz="2000" dirty="0">
                <a:latin typeface="Arial"/>
                <a:cs typeface="Arial"/>
              </a:rPr>
              <a:t>Emails: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Check website notices and the rules prior to email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Multiuser – please be patient 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Brief participants/parents to check with TM before emailing</a:t>
            </a: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Subject line  - 1234 Oke Scouts - Payment Issue</a:t>
            </a:r>
            <a:endParaRPr lang="en-US" sz="2000" dirty="0">
              <a:latin typeface="Arial"/>
              <a:cs typeface="Arial"/>
            </a:endParaRP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8701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7A8B78-6744-4347-A2BE-3A8AABB91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0000" y="256333"/>
            <a:ext cx="1572592" cy="313932"/>
          </a:xfrm>
        </p:spPr>
        <p:txBody>
          <a:bodyPr vert="horz" wrap="none" lIns="72000" tIns="45720" rIns="72000" bIns="45720" rtlCol="0" anchor="b">
            <a:spAutoFit/>
          </a:bodyPr>
          <a:lstStyle/>
          <a:p>
            <a:r>
              <a:rPr lang="en-US">
                <a:latin typeface="Arial Narrow"/>
              </a:rPr>
              <a:t>ADMINISTRATION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A2757-2F50-4407-BF05-C09A31393F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0000" y="515408"/>
            <a:ext cx="1539634" cy="405102"/>
          </a:xfrm>
        </p:spPr>
        <p:txBody>
          <a:bodyPr/>
          <a:lstStyle/>
          <a:p>
            <a:r>
              <a:rPr lang="en-US">
                <a:latin typeface="Arial Narrow"/>
              </a:rPr>
              <a:t>KEY DATES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2E1A98-32EF-4BEC-8389-B73FC293BB8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78652" y="34608"/>
            <a:ext cx="3833870" cy="21685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endParaRPr lang="en-US"/>
          </a:p>
        </p:txBody>
      </p:sp>
      <p:pic>
        <p:nvPicPr>
          <p:cNvPr id="17" name="Content Placeholder 16" descr="A screenshot of a web page&#10;&#10;Description automatically generated">
            <a:extLst>
              <a:ext uri="{FF2B5EF4-FFF2-40B4-BE49-F238E27FC236}">
                <a16:creationId xmlns:a16="http://schemas.microsoft.com/office/drawing/2014/main" id="{66094AB0-85B6-2BA5-A712-0D5F93C46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1931" y="2543843"/>
            <a:ext cx="5101863" cy="3705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A screenshot of a calendar&#10;&#10;Description automatically generated">
            <a:extLst>
              <a:ext uri="{FF2B5EF4-FFF2-40B4-BE49-F238E27FC236}">
                <a16:creationId xmlns:a16="http://schemas.microsoft.com/office/drawing/2014/main" id="{2E7FB7E6-4C50-7E65-EF4E-2BB044225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767" y="969431"/>
            <a:ext cx="3579222" cy="4265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47950FB-966E-4765-857A-D6538CD050AE}"/>
              </a:ext>
            </a:extLst>
          </p:cNvPr>
          <p:cNvSpPr txBox="1"/>
          <p:nvPr/>
        </p:nvSpPr>
        <p:spPr>
          <a:xfrm>
            <a:off x="1866356" y="1407522"/>
            <a:ext cx="517289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>
                <a:latin typeface="Arial"/>
                <a:ea typeface="Calibri"/>
                <a:cs typeface="Calibri"/>
              </a:rPr>
              <a:t>All Key Dates (</a:t>
            </a:r>
            <a:r>
              <a:rPr lang="en-GB" sz="2000" err="1">
                <a:latin typeface="Arial"/>
                <a:ea typeface="Calibri"/>
                <a:cs typeface="Calibri"/>
              </a:rPr>
              <a:t>Incl</a:t>
            </a:r>
            <a:r>
              <a:rPr lang="en-GB" sz="2000">
                <a:latin typeface="Arial"/>
                <a:ea typeface="Calibri"/>
                <a:cs typeface="Calibri"/>
              </a:rPr>
              <a:t> Planning Conferences)</a:t>
            </a:r>
          </a:p>
        </p:txBody>
      </p:sp>
    </p:spTree>
    <p:extLst>
      <p:ext uri="{BB962C8B-B14F-4D97-AF65-F5344CB8AC3E}">
        <p14:creationId xmlns:p14="http://schemas.microsoft.com/office/powerpoint/2010/main" val="262936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938433-C722-45D7-9E0A-C8114A11B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0000" y="256333"/>
            <a:ext cx="1187358" cy="313932"/>
          </a:xfrm>
        </p:spPr>
        <p:txBody>
          <a:bodyPr vert="horz" wrap="none" lIns="72000" tIns="45720" rIns="72000" bIns="45720" rtlCol="0" anchor="b">
            <a:spAutoFit/>
          </a:bodyPr>
          <a:lstStyle/>
          <a:p>
            <a:r>
              <a:rPr lang="en-US" dirty="0">
                <a:latin typeface="Arial Narrow"/>
              </a:rPr>
              <a:t>administration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605F0-C7E1-48D4-8DD0-6D9353040C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0001" y="508877"/>
            <a:ext cx="2801583" cy="405102"/>
          </a:xfrm>
        </p:spPr>
        <p:txBody>
          <a:bodyPr/>
          <a:lstStyle/>
          <a:p>
            <a:r>
              <a:rPr lang="en-US" dirty="0">
                <a:latin typeface="Arial Narrow"/>
              </a:rPr>
              <a:t>Challenge routes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52277-1E48-4B8C-99F1-ED1C3C2D8FF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40001" y="6397448"/>
            <a:ext cx="367943" cy="255600"/>
          </a:xfrm>
          <a:prstGeom prst="rect">
            <a:avLst/>
          </a:prstGeom>
        </p:spPr>
        <p:txBody>
          <a:bodyPr/>
          <a:lstStyle/>
          <a:p>
            <a:fld id="{28811FC5-B1A5-4ED5-9677-06BE0FAEF3F6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D356E8-A493-434D-8A37-CF19976105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99999" y="6397449"/>
            <a:ext cx="4320000" cy="257175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2768EF-791D-4FE9-B80B-75E8E3590C9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78652" y="34608"/>
            <a:ext cx="3833870" cy="21685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1DD7B3-B881-4D30-9E51-7C2ECCD802F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82462" y="6618875"/>
            <a:ext cx="3833870" cy="21685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endParaRPr lang="en-US"/>
          </a:p>
        </p:txBody>
      </p:sp>
      <p:pic>
        <p:nvPicPr>
          <p:cNvPr id="11" name="Picture 11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22839B21-2C5A-0715-E6E0-192C7D335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516" y="3305087"/>
            <a:ext cx="1110291" cy="1743075"/>
          </a:xfrm>
          <a:prstGeom prst="rect">
            <a:avLst/>
          </a:prstGeom>
        </p:spPr>
      </p:pic>
      <p:pic>
        <p:nvPicPr>
          <p:cNvPr id="12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44AC66-7DE8-2C31-0AB7-43064716C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128" y="3305087"/>
            <a:ext cx="1438275" cy="1743075"/>
          </a:xfrm>
          <a:prstGeom prst="rect">
            <a:avLst/>
          </a:prstGeom>
        </p:spPr>
      </p:pic>
      <p:pic>
        <p:nvPicPr>
          <p:cNvPr id="13" name="Content Placeholder 12" descr="A group of people holding a flag&#10;&#10;Description automatically generated">
            <a:extLst>
              <a:ext uri="{FF2B5EF4-FFF2-40B4-BE49-F238E27FC236}">
                <a16:creationId xmlns:a16="http://schemas.microsoft.com/office/drawing/2014/main" id="{F0828E6E-12CF-F459-02D7-59CF0C50E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545547" y="1152105"/>
            <a:ext cx="7094221" cy="500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B7AC0BD7-4A42-A48F-56AE-60CC83EFB9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1089" y="3186519"/>
            <a:ext cx="1173481" cy="1255668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0C104089-2C99-4F16-D45D-81E17B2A8C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0947" y="3184207"/>
            <a:ext cx="1100816" cy="119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3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868683-E80C-4299-B725-A3B877FDD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000" y="1124953"/>
            <a:ext cx="7920000" cy="4608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>
                <a:latin typeface="Arial"/>
                <a:cs typeface="Arial"/>
              </a:rPr>
              <a:t>Cards may be marked DRAFT – updated 30 days before event</a:t>
            </a:r>
          </a:p>
          <a:p>
            <a:pPr marL="285750" indent="-285750">
              <a:buFont typeface="Arial"/>
              <a:buChar char="•"/>
            </a:pPr>
            <a:r>
              <a:rPr lang="en-GB" sz="2000">
                <a:latin typeface="Arial"/>
                <a:cs typeface="Arial"/>
              </a:rPr>
              <a:t>Annex B - Kit List</a:t>
            </a:r>
            <a:endParaRPr lang="en-GB" sz="2000"/>
          </a:p>
          <a:p>
            <a:pPr marL="285750" indent="-285750">
              <a:buFont typeface="Arial"/>
              <a:buChar char="•"/>
            </a:pPr>
            <a:r>
              <a:rPr lang="en-GB" sz="2000">
                <a:latin typeface="Arial"/>
                <a:cs typeface="Arial"/>
              </a:rPr>
              <a:t>Annex C – Staff Qualifications </a:t>
            </a:r>
            <a:endParaRPr lang="en-GB" sz="2000"/>
          </a:p>
          <a:p>
            <a:endParaRPr lang="en-GB" sz="2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F793FC-848E-24D0-38AC-49ABCF879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0000" y="256333"/>
            <a:ext cx="1572592" cy="313932"/>
          </a:xfrm>
        </p:spPr>
        <p:txBody>
          <a:bodyPr vert="horz" wrap="none" lIns="72000" tIns="45720" rIns="72000" bIns="45720" rtlCol="0" anchor="b">
            <a:spAutoFit/>
          </a:bodyPr>
          <a:lstStyle/>
          <a:p>
            <a:r>
              <a:rPr lang="en-GB">
                <a:latin typeface="Arial Narrow"/>
              </a:rPr>
              <a:t>ADMINISTRATION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C1627-DECA-E07F-DA81-AB1457F0FE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0001" y="541534"/>
            <a:ext cx="1896335" cy="405102"/>
          </a:xfrm>
        </p:spPr>
        <p:txBody>
          <a:bodyPr/>
          <a:lstStyle/>
          <a:p>
            <a:r>
              <a:rPr lang="en-GB">
                <a:latin typeface="Arial Narrow"/>
              </a:rPr>
              <a:t>Event rules</a:t>
            </a:r>
            <a:endParaRPr lang="en-GB"/>
          </a:p>
        </p:txBody>
      </p:sp>
      <p:pic>
        <p:nvPicPr>
          <p:cNvPr id="9" name="Picture 8" descr="A screenshot of a web page&#10;&#10;Description automatically generated">
            <a:extLst>
              <a:ext uri="{FF2B5EF4-FFF2-40B4-BE49-F238E27FC236}">
                <a16:creationId xmlns:a16="http://schemas.microsoft.com/office/drawing/2014/main" id="{4AE5A6FC-6C38-201E-D718-1B1C6C5CA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35" y="2584848"/>
            <a:ext cx="5421085" cy="4039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5497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605F0-C7E1-48D4-8DD0-6D9353040C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0000" y="541534"/>
            <a:ext cx="3816283" cy="405102"/>
          </a:xfrm>
        </p:spPr>
        <p:txBody>
          <a:bodyPr/>
          <a:lstStyle/>
          <a:p>
            <a:r>
              <a:rPr lang="en-US">
                <a:latin typeface="Arial Narrow"/>
              </a:rPr>
              <a:t>Team MANAGERS</a:t>
            </a:r>
            <a:r>
              <a:rPr lang="en-US" dirty="0">
                <a:latin typeface="Arial Narrow"/>
              </a:rPr>
              <a:t>'</a:t>
            </a:r>
            <a:r>
              <a:rPr lang="en-US">
                <a:latin typeface="Arial Narrow"/>
              </a:rPr>
              <a:t> GUIDANCE</a:t>
            </a:r>
            <a:endParaRPr lang="en-US"/>
          </a:p>
        </p:txBody>
      </p:sp>
      <p:pic>
        <p:nvPicPr>
          <p:cNvPr id="16" name="Picture 1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9852CCC-BDBA-8DE2-9F69-8CF93E7F4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215" r="11897"/>
          <a:stretch/>
        </p:blipFill>
        <p:spPr>
          <a:xfrm>
            <a:off x="5422589" y="1376207"/>
            <a:ext cx="4033231" cy="2433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 descr="A document with text on it&#10;&#10;Description automatically generated">
            <a:extLst>
              <a:ext uri="{FF2B5EF4-FFF2-40B4-BE49-F238E27FC236}">
                <a16:creationId xmlns:a16="http://schemas.microsoft.com/office/drawing/2014/main" id="{8ECDDC69-765F-1830-0E82-AA4C5FD50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473" y="4519379"/>
            <a:ext cx="2443843" cy="2200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 screenshot of a navigation report&#10;&#10;Description automatically generated">
            <a:extLst>
              <a:ext uri="{FF2B5EF4-FFF2-40B4-BE49-F238E27FC236}">
                <a16:creationId xmlns:a16="http://schemas.microsoft.com/office/drawing/2014/main" id="{72D77E77-C27C-D085-1DA4-89259D346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043" y="4522751"/>
            <a:ext cx="2743200" cy="2212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ight Brace 12">
            <a:extLst>
              <a:ext uri="{FF2B5EF4-FFF2-40B4-BE49-F238E27FC236}">
                <a16:creationId xmlns:a16="http://schemas.microsoft.com/office/drawing/2014/main" id="{BB2078A0-B79C-ED31-E260-96743B64D7AB}"/>
              </a:ext>
            </a:extLst>
          </p:cNvPr>
          <p:cNvSpPr/>
          <p:nvPr/>
        </p:nvSpPr>
        <p:spPr>
          <a:xfrm rot="5400000">
            <a:off x="7239002" y="2993573"/>
            <a:ext cx="453569" cy="2422069"/>
          </a:xfrm>
          <a:prstGeom prst="rightBrac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9CEAEC3-BCF5-8B4A-D7AB-6AC5EEF47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0000" y="256333"/>
            <a:ext cx="1187358" cy="313932"/>
          </a:xfrm>
        </p:spPr>
        <p:txBody>
          <a:bodyPr vert="horz" wrap="none" lIns="72000" tIns="45720" rIns="72000" bIns="45720" rtlCol="0" anchor="b">
            <a:spAutoFit/>
          </a:bodyPr>
          <a:lstStyle/>
          <a:p>
            <a:r>
              <a:rPr lang="en-GB">
                <a:latin typeface="Arial Narrow"/>
              </a:rPr>
              <a:t>administration</a:t>
            </a:r>
            <a:endParaRPr lang="en-US"/>
          </a:p>
        </p:txBody>
      </p:sp>
      <p:pic>
        <p:nvPicPr>
          <p:cNvPr id="3" name="Picture 2" descr="A group of people holding a banner&#10;&#10;Description automatically generated">
            <a:extLst>
              <a:ext uri="{FF2B5EF4-FFF2-40B4-BE49-F238E27FC236}">
                <a16:creationId xmlns:a16="http://schemas.microsoft.com/office/drawing/2014/main" id="{4E47291D-32A0-51DB-06A1-5E6711D796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6069" y="1715254"/>
            <a:ext cx="2743200" cy="2356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6A3D58-1F06-9CF3-EE92-CF56E92981EE}"/>
              </a:ext>
            </a:extLst>
          </p:cNvPr>
          <p:cNvCxnSpPr/>
          <p:nvPr/>
        </p:nvCxnSpPr>
        <p:spPr>
          <a:xfrm flipV="1">
            <a:off x="3841474" y="1926256"/>
            <a:ext cx="1486261" cy="93399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64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B60F45-0BC4-446D-904C-E23DFDC75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0000" y="256333"/>
            <a:ext cx="1187358" cy="313932"/>
          </a:xfrm>
        </p:spPr>
        <p:txBody>
          <a:bodyPr vert="horz" wrap="none" lIns="72000" tIns="45720" rIns="72000" bIns="45720" rtlCol="0" anchor="b">
            <a:spAutoFit/>
          </a:bodyPr>
          <a:lstStyle/>
          <a:p>
            <a:r>
              <a:rPr lang="en-US">
                <a:latin typeface="Arial Narrow"/>
              </a:rPr>
              <a:t>administration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8F926-1CC8-4437-B4BB-4E5DBDC169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0000" y="515408"/>
            <a:ext cx="2689116" cy="405102"/>
          </a:xfrm>
        </p:spPr>
        <p:txBody>
          <a:bodyPr/>
          <a:lstStyle/>
          <a:p>
            <a:r>
              <a:rPr lang="en-US">
                <a:latin typeface="Arial Narrow"/>
              </a:rPr>
              <a:t>TEN TORS TRAINING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64F9A3-E93E-43AF-81AD-0A3906BD6C7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99999" y="6397449"/>
            <a:ext cx="4320000" cy="257175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F88060-7DF2-48E0-BC59-DE7A16798B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78652" y="34608"/>
            <a:ext cx="3833870" cy="21685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EB2D24-06A8-4EF6-A8FD-5350B803FF8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82462" y="6618875"/>
            <a:ext cx="3833870" cy="21685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ED9930-2A70-E775-AB53-3843B3666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057" y="1133287"/>
            <a:ext cx="8897659" cy="521587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Ten Tors training period starts the week after the TM’s Briefing.</a:t>
            </a:r>
            <a:endParaRPr lang="en-US" sz="2000" dirty="0"/>
          </a:p>
          <a:p>
            <a:pPr marL="800100" lvl="1" indent="-342900">
              <a:buFont typeface="Courier New"/>
              <a:buChar char="o"/>
            </a:pPr>
            <a:r>
              <a:rPr lang="en-GB" sz="2000" dirty="0">
                <a:latin typeface="Arial"/>
                <a:cs typeface="Arial"/>
              </a:rPr>
              <a:t>Encourage </a:t>
            </a:r>
            <a:r>
              <a:rPr lang="en-GB" sz="2000" dirty="0" err="1">
                <a:latin typeface="Arial"/>
                <a:cs typeface="Arial"/>
              </a:rPr>
              <a:t>Estabs</a:t>
            </a:r>
            <a:r>
              <a:rPr lang="en-GB" sz="2000" dirty="0">
                <a:latin typeface="Arial"/>
                <a:cs typeface="Arial"/>
              </a:rPr>
              <a:t> to organise longer progressive training.</a:t>
            </a:r>
            <a:endParaRPr lang="en-US" sz="2000" dirty="0"/>
          </a:p>
          <a:p>
            <a:pPr marL="800100" lvl="1" indent="-342900">
              <a:buFont typeface="Courier New"/>
              <a:buChar char="o"/>
            </a:pPr>
            <a:r>
              <a:rPr lang="en-GB" sz="2000" dirty="0">
                <a:latin typeface="Arial"/>
                <a:cs typeface="Arial"/>
              </a:rPr>
              <a:t>TMs required to inform the Organisers using the TM’s dashboard.</a:t>
            </a:r>
            <a:endParaRPr lang="en-US" sz="2000" dirty="0"/>
          </a:p>
          <a:p>
            <a:pPr marL="800100" lvl="1" indent="-342900">
              <a:buFont typeface="Courier New"/>
              <a:buChar char="o"/>
            </a:pPr>
            <a:r>
              <a:rPr lang="en-GB" sz="2000" dirty="0">
                <a:latin typeface="Arial"/>
                <a:cs typeface="Arial"/>
              </a:rPr>
              <a:t> At least 3 days in advance, not indoor training nor activities on sports fields etc. 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This is to assist with training compliance and environmental monitoring.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Training is not checked or monitored for safety purposes:</a:t>
            </a:r>
            <a:endParaRPr lang="en-US" sz="2000" dirty="0"/>
          </a:p>
          <a:p>
            <a:pPr marL="800100" lvl="1" indent="-342900">
              <a:buFont typeface="Courier New"/>
              <a:buChar char="o"/>
            </a:pPr>
            <a:r>
              <a:rPr lang="en-GB" sz="2000" dirty="0">
                <a:latin typeface="Arial"/>
                <a:cs typeface="Arial"/>
              </a:rPr>
              <a:t>list of planned training walks on Dartmoor is provided to the emergency services &amp; Dartmoor National Park Authority to assist in the event of incident. 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Walking groups limited between 1 Feb and the Event. No more than 4 days training within Dartmoor’s North Moor (the area North of the Tavistock – Two Bridges – </a:t>
            </a:r>
            <a:r>
              <a:rPr lang="en-GB" sz="2000" dirty="0" err="1">
                <a:latin typeface="Arial"/>
                <a:cs typeface="Arial"/>
              </a:rPr>
              <a:t>Moretonhampstead</a:t>
            </a:r>
            <a:r>
              <a:rPr lang="en-GB" sz="2000" dirty="0">
                <a:latin typeface="Arial"/>
                <a:cs typeface="Arial"/>
              </a:rPr>
              <a:t> road and west of the 68 easting).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No limitation within Dartmoor's South Moor (training areas outside of Dartmoor is encouraged) . 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5863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605F0-C7E1-48D4-8DD0-6D9353040C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0001" y="504160"/>
            <a:ext cx="1896655" cy="405102"/>
          </a:xfrm>
        </p:spPr>
        <p:txBody>
          <a:bodyPr/>
          <a:lstStyle/>
          <a:p>
            <a:r>
              <a:rPr lang="en-US">
                <a:latin typeface="Arial Narrow"/>
              </a:rPr>
              <a:t>INFORMATION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D356E8-A493-434D-8A37-CF19976105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99999" y="6397449"/>
            <a:ext cx="4320000" cy="257175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2768EF-791D-4FE9-B80B-75E8E3590C9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78652" y="34608"/>
            <a:ext cx="3833870" cy="21685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1DD7B3-B881-4D30-9E51-7C2ECCD802F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82462" y="6618875"/>
            <a:ext cx="3833870" cy="21685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304D2A-D5D2-9769-336E-597D5C23F9FD}"/>
              </a:ext>
            </a:extLst>
          </p:cNvPr>
          <p:cNvSpPr txBox="1"/>
          <p:nvPr/>
        </p:nvSpPr>
        <p:spPr>
          <a:xfrm>
            <a:off x="1738014" y="1268261"/>
            <a:ext cx="4458640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>
                <a:latin typeface="Arial"/>
                <a:cs typeface="Calibri"/>
              </a:rPr>
              <a:t>Training – check before all training for safety updates, OOB areas, carparks closed and more</a:t>
            </a:r>
            <a:endParaRPr lang="en-US" sz="2000">
              <a:cs typeface="Calibri"/>
            </a:endParaRPr>
          </a:p>
          <a:p>
            <a:endParaRPr lang="en-GB" sz="2000" dirty="0">
              <a:latin typeface="Arial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000">
                <a:latin typeface="Arial"/>
                <a:cs typeface="Calibri"/>
              </a:rPr>
              <a:t>Campsites and Discounts – we don’t endorse any.</a:t>
            </a:r>
          </a:p>
          <a:p>
            <a:pPr marL="285750" indent="-285750">
              <a:buFont typeface="Arial"/>
              <a:buChar char="•"/>
            </a:pPr>
            <a:endParaRPr lang="en-GB">
              <a:latin typeface="Arial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>
              <a:latin typeface="Arial"/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EE1F144-B3FB-A299-99DA-003E04FE4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0000" y="243270"/>
            <a:ext cx="1187358" cy="313932"/>
          </a:xfrm>
        </p:spPr>
        <p:txBody>
          <a:bodyPr vert="horz" wrap="none" lIns="72000" tIns="45720" rIns="72000" bIns="45720" rtlCol="0" anchor="b">
            <a:spAutoFit/>
          </a:bodyPr>
          <a:lstStyle/>
          <a:p>
            <a:r>
              <a:rPr lang="en-GB">
                <a:latin typeface="Arial Narrow"/>
              </a:rPr>
              <a:t>administration</a:t>
            </a:r>
            <a:endParaRPr lang="en-GB"/>
          </a:p>
        </p:txBody>
      </p:sp>
      <p:pic>
        <p:nvPicPr>
          <p:cNvPr id="3" name="Content Placeholder 8" descr="A screenshot of a website&#10;&#10;Description automatically generated">
            <a:extLst>
              <a:ext uri="{FF2B5EF4-FFF2-40B4-BE49-F238E27FC236}">
                <a16:creationId xmlns:a16="http://schemas.microsoft.com/office/drawing/2014/main" id="{E7AF294C-9A8A-89CB-06DD-8F8D9DAE7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650" y="3874301"/>
            <a:ext cx="3283406" cy="2491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map of a trail&#10;&#10;Description automatically generated">
            <a:extLst>
              <a:ext uri="{FF2B5EF4-FFF2-40B4-BE49-F238E27FC236}">
                <a16:creationId xmlns:a16="http://schemas.microsoft.com/office/drawing/2014/main" id="{800C8A4E-CB3F-BD8E-CE93-009927C88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337" y="902544"/>
            <a:ext cx="3278414" cy="2419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Content Placeholder 14" descr="A group of people holding a banner&#10;&#10;Description automatically generated">
            <a:extLst>
              <a:ext uri="{FF2B5EF4-FFF2-40B4-BE49-F238E27FC236}">
                <a16:creationId xmlns:a16="http://schemas.microsoft.com/office/drawing/2014/main" id="{12B9AC8B-5316-1C42-A9B7-AE338F6DC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51310" y="3408713"/>
            <a:ext cx="3440430" cy="2955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A597C4-6612-452C-81E2-8399C66C3B38}"/>
              </a:ext>
            </a:extLst>
          </p:cNvPr>
          <p:cNvCxnSpPr/>
          <p:nvPr/>
        </p:nvCxnSpPr>
        <p:spPr>
          <a:xfrm flipV="1">
            <a:off x="3856085" y="3315427"/>
            <a:ext cx="2446018" cy="183133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834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3C372F-1D63-4AAC-969B-141D865D2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9999" y="1250126"/>
            <a:ext cx="7920000" cy="588825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latin typeface="Arial"/>
                <a:cs typeface="Arial"/>
              </a:rPr>
              <a:t>The Ten Tors Awards are given to those that have made a ‘significant contribution to Ten Tors’ over a qualifying period of time. </a:t>
            </a:r>
            <a:endParaRPr lang="en-US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latin typeface="Arial"/>
                <a:cs typeface="Arial"/>
              </a:rPr>
              <a:t>The award may be given to TMs, Group Leaders, Volunteer Supporters or military and civilian enablers. </a:t>
            </a:r>
            <a:endParaRPr lang="en-US" sz="18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latin typeface="Arial"/>
                <a:cs typeface="Arial"/>
              </a:rPr>
              <a:t>The </a:t>
            </a:r>
            <a:r>
              <a:rPr lang="en-US" sz="1800" err="1">
                <a:latin typeface="Arial"/>
                <a:cs typeface="Arial"/>
              </a:rPr>
              <a:t>HoE</a:t>
            </a:r>
            <a:r>
              <a:rPr lang="en-US" sz="1800">
                <a:latin typeface="Arial"/>
                <a:cs typeface="Arial"/>
              </a:rPr>
              <a:t> decides within establishment.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800">
                <a:latin typeface="Arial"/>
                <a:cs typeface="Arial"/>
              </a:rPr>
              <a:t>Qualifying period:</a:t>
            </a:r>
            <a:endParaRPr lang="en-US" sz="1800" dirty="0">
              <a:latin typeface="Arial"/>
              <a:cs typeface="Arial"/>
            </a:endParaRPr>
          </a:p>
          <a:p>
            <a:r>
              <a:rPr lang="en-US" sz="1800">
                <a:latin typeface="Arial"/>
                <a:cs typeface="Arial"/>
              </a:rPr>
              <a:t>     • Bronze – 10 years</a:t>
            </a:r>
          </a:p>
          <a:p>
            <a:r>
              <a:rPr lang="en-US" sz="1800">
                <a:latin typeface="Arial"/>
                <a:cs typeface="Arial"/>
              </a:rPr>
              <a:t>     • Silver – 15 years</a:t>
            </a:r>
          </a:p>
          <a:p>
            <a:r>
              <a:rPr lang="en-US" sz="1800">
                <a:latin typeface="Arial"/>
                <a:cs typeface="Arial"/>
              </a:rPr>
              <a:t>     • Gold – 20 years</a:t>
            </a:r>
          </a:p>
          <a:p>
            <a:r>
              <a:rPr lang="en-US" sz="1800">
                <a:latin typeface="Arial"/>
                <a:cs typeface="Arial"/>
              </a:rPr>
              <a:t>     • Diamond – 30 years</a:t>
            </a:r>
          </a:p>
          <a:p>
            <a:r>
              <a:rPr lang="en-US" sz="1800">
                <a:latin typeface="Arial"/>
                <a:cs typeface="Arial"/>
              </a:rPr>
              <a:t>     • Platinum – 40 Years</a:t>
            </a:r>
          </a:p>
          <a:p>
            <a:r>
              <a:rPr lang="en-US" sz="1800">
                <a:latin typeface="Arial"/>
                <a:cs typeface="Arial"/>
              </a:rPr>
              <a:t>     • Tungsten - 50 years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The Ten Tors Tri-Award - Nominations for the Tri-Award may be made by anyone. Nominations should be discussed with a member of the Ten Tors </a:t>
            </a:r>
            <a:r>
              <a:rPr lang="en-US" sz="1800" dirty="0" err="1">
                <a:latin typeface="Arial"/>
                <a:cs typeface="Arial"/>
              </a:rPr>
              <a:t>organising</a:t>
            </a:r>
            <a:r>
              <a:rPr lang="en-US" sz="1800" dirty="0">
                <a:latin typeface="Arial"/>
                <a:cs typeface="Arial"/>
              </a:rPr>
              <a:t> team, email: </a:t>
            </a:r>
            <a:r>
              <a:rPr lang="en-US" sz="1800" dirty="0">
                <a:latin typeface="Arial"/>
                <a:cs typeface="Arial"/>
                <a:hlinkClick r:id="rId3"/>
              </a:rPr>
              <a:t>SWHQ-TenTors-MAILBOX@mod.gov.uk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endParaRPr lang="en-US" sz="18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>
              <a:latin typeface="Arial"/>
              <a:cs typeface="Arial"/>
            </a:endParaRPr>
          </a:p>
          <a:p>
            <a:endParaRPr lang="en-US" sz="180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    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572E91-74B5-4187-BE78-28D884A2C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0000" y="256333"/>
            <a:ext cx="1604717" cy="313932"/>
          </a:xfrm>
        </p:spPr>
        <p:txBody>
          <a:bodyPr/>
          <a:lstStyle/>
          <a:p>
            <a:r>
              <a:rPr lang="en-GB"/>
              <a:t>ADMINISTRATION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0ACA2-707C-4D20-BCEC-4EE9C0F297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0000" y="561128"/>
            <a:ext cx="1236346" cy="405102"/>
          </a:xfrm>
        </p:spPr>
        <p:txBody>
          <a:bodyPr/>
          <a:lstStyle/>
          <a:p>
            <a:r>
              <a:rPr lang="en-US">
                <a:latin typeface="Arial Narrow"/>
              </a:rPr>
              <a:t>AWARDS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87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Widescreen</PresentationFormat>
  <Paragraphs>82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Courier New</vt:lpstr>
      <vt:lpstr>Office Theme</vt:lpstr>
      <vt:lpstr>PowerPoint Presentation</vt:lpstr>
      <vt:lpstr>ADMINISTRATION </vt:lpstr>
      <vt:lpstr>ADMINISTRATION</vt:lpstr>
      <vt:lpstr>administration</vt:lpstr>
      <vt:lpstr>ADMINISTRATION</vt:lpstr>
      <vt:lpstr>administration</vt:lpstr>
      <vt:lpstr>administration</vt:lpstr>
      <vt:lpstr>administration</vt:lpstr>
      <vt:lpstr>ADMINISTRATION</vt:lpstr>
      <vt:lpstr>ADMINISTRATION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Robb, Rachel Capt (SWHQ-TenTors-SO3)</dc:creator>
  <cp:lastModifiedBy>Robb, Rachel Capt (SWHQ-TenTors-SO3)</cp:lastModifiedBy>
  <cp:revision>1</cp:revision>
  <dcterms:created xsi:type="dcterms:W3CDTF">2023-10-11T13:23:34Z</dcterms:created>
  <dcterms:modified xsi:type="dcterms:W3CDTF">2023-10-11T13:26:58Z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a60473-494b-4586-a1bb-b0e663054676_Enabled">
    <vt:lpwstr>true</vt:lpwstr>
  </property>
  <property fmtid="{D5CDD505-2E9C-101B-9397-08002B2CF9AE}" pid="3" name="MSIP_Label_d8a60473-494b-4586-a1bb-b0e663054676_SetDate">
    <vt:lpwstr>2023-10-11T13:26:58Z</vt:lpwstr>
  </property>
  <property fmtid="{D5CDD505-2E9C-101B-9397-08002B2CF9AE}" pid="4" name="MSIP_Label_d8a60473-494b-4586-a1bb-b0e663054676_Method">
    <vt:lpwstr>Privileged</vt:lpwstr>
  </property>
  <property fmtid="{D5CDD505-2E9C-101B-9397-08002B2CF9AE}" pid="5" name="MSIP_Label_d8a60473-494b-4586-a1bb-b0e663054676_Name">
    <vt:lpwstr>MOD-1-O-‘UNMARKED’</vt:lpwstr>
  </property>
  <property fmtid="{D5CDD505-2E9C-101B-9397-08002B2CF9AE}" pid="6" name="MSIP_Label_d8a60473-494b-4586-a1bb-b0e663054676_SiteId">
    <vt:lpwstr>be7760ed-5953-484b-ae95-d0a16dfa09e5</vt:lpwstr>
  </property>
  <property fmtid="{D5CDD505-2E9C-101B-9397-08002B2CF9AE}" pid="7" name="MSIP_Label_d8a60473-494b-4586-a1bb-b0e663054676_ActionId">
    <vt:lpwstr>e8d86df8-f15b-40fe-9b76-570da34725f1</vt:lpwstr>
  </property>
  <property fmtid="{D5CDD505-2E9C-101B-9397-08002B2CF9AE}" pid="8" name="MSIP_Label_d8a60473-494b-4586-a1bb-b0e663054676_ContentBits">
    <vt:lpwstr>0</vt:lpwstr>
  </property>
</Properties>
</file>