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464" r:id="rId5"/>
    <p:sldId id="337" r:id="rId6"/>
    <p:sldId id="341" r:id="rId7"/>
    <p:sldId id="344" r:id="rId8"/>
    <p:sldId id="345" r:id="rId9"/>
    <p:sldId id="700" r:id="rId10"/>
    <p:sldId id="701" r:id="rId11"/>
    <p:sldId id="702" r:id="rId12"/>
    <p:sldId id="703" r:id="rId13"/>
    <p:sldId id="704" r:id="rId14"/>
    <p:sldId id="705" r:id="rId15"/>
    <p:sldId id="350" r:id="rId16"/>
    <p:sldId id="352" r:id="rId17"/>
    <p:sldId id="706" r:id="rId18"/>
    <p:sldId id="356" r:id="rId19"/>
    <p:sldId id="359" r:id="rId20"/>
    <p:sldId id="713" r:id="rId21"/>
    <p:sldId id="711" r:id="rId22"/>
    <p:sldId id="723" r:id="rId23"/>
    <p:sldId id="682" r:id="rId24"/>
    <p:sldId id="722" r:id="rId25"/>
    <p:sldId id="715" r:id="rId26"/>
    <p:sldId id="716" r:id="rId27"/>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99E"/>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C6A2C-F743-4EF1-B99A-8E42BDD9267B}" v="1" dt="2023-10-05T18:52:39.746"/>
    <p1510:client id="{A3ED67E3-449E-A865-590C-B282BDE563E2}" v="1051" dt="2023-10-05T13:46:23.268"/>
    <p1510:client id="{D5854298-6898-45A6-917C-113F247167D9}" v="543" dt="2023-10-06T10:02:03.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90FD9AD7-AC37-474F-A999-0F5AB9A0158C}" type="datetimeFigureOut">
              <a:rPr lang="en-GB" smtClean="0"/>
              <a:t>13/10/2023</a:t>
            </a:fld>
            <a:endParaRPr lang="en-GB"/>
          </a:p>
        </p:txBody>
      </p:sp>
      <p:sp>
        <p:nvSpPr>
          <p:cNvPr id="4" name="Slide Image Placeholder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6451FF77-72DB-4123-8B7F-691179C6CDD4}" type="slidenum">
              <a:rPr lang="en-GB" smtClean="0"/>
              <a:t>‹#›</a:t>
            </a:fld>
            <a:endParaRPr lang="en-GB"/>
          </a:p>
        </p:txBody>
      </p:sp>
    </p:spTree>
    <p:extLst>
      <p:ext uri="{BB962C8B-B14F-4D97-AF65-F5344CB8AC3E}">
        <p14:creationId xmlns:p14="http://schemas.microsoft.com/office/powerpoint/2010/main" val="172493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1</a:t>
            </a:fld>
            <a:endParaRPr lang="en-GB"/>
          </a:p>
        </p:txBody>
      </p:sp>
    </p:spTree>
    <p:extLst>
      <p:ext uri="{BB962C8B-B14F-4D97-AF65-F5344CB8AC3E}">
        <p14:creationId xmlns:p14="http://schemas.microsoft.com/office/powerpoint/2010/main" val="82832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10</a:t>
            </a:fld>
            <a:endParaRPr lang="en-GB"/>
          </a:p>
        </p:txBody>
      </p:sp>
    </p:spTree>
    <p:extLst>
      <p:ext uri="{BB962C8B-B14F-4D97-AF65-F5344CB8AC3E}">
        <p14:creationId xmlns:p14="http://schemas.microsoft.com/office/powerpoint/2010/main" val="2141543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11</a:t>
            </a:fld>
            <a:endParaRPr lang="en-GB"/>
          </a:p>
        </p:txBody>
      </p:sp>
    </p:spTree>
    <p:extLst>
      <p:ext uri="{BB962C8B-B14F-4D97-AF65-F5344CB8AC3E}">
        <p14:creationId xmlns:p14="http://schemas.microsoft.com/office/powerpoint/2010/main" val="2201873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12</a:t>
            </a:fld>
            <a:endParaRPr lang="en-GB"/>
          </a:p>
        </p:txBody>
      </p:sp>
    </p:spTree>
    <p:extLst>
      <p:ext uri="{BB962C8B-B14F-4D97-AF65-F5344CB8AC3E}">
        <p14:creationId xmlns:p14="http://schemas.microsoft.com/office/powerpoint/2010/main" val="330806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13</a:t>
            </a:fld>
            <a:endParaRPr lang="en-GB"/>
          </a:p>
        </p:txBody>
      </p:sp>
    </p:spTree>
    <p:extLst>
      <p:ext uri="{BB962C8B-B14F-4D97-AF65-F5344CB8AC3E}">
        <p14:creationId xmlns:p14="http://schemas.microsoft.com/office/powerpoint/2010/main" val="1652860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14</a:t>
            </a:fld>
            <a:endParaRPr lang="en-GB"/>
          </a:p>
        </p:txBody>
      </p:sp>
    </p:spTree>
    <p:extLst>
      <p:ext uri="{BB962C8B-B14F-4D97-AF65-F5344CB8AC3E}">
        <p14:creationId xmlns:p14="http://schemas.microsoft.com/office/powerpoint/2010/main" val="1975129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endParaRPr lang="en-GB"/>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6451FF77-72DB-4123-8B7F-691179C6CDD4}" type="slidenum">
              <a:rPr lang="en-GB" smtClean="0"/>
              <a:t>15</a:t>
            </a:fld>
            <a:endParaRPr lang="en-GB"/>
          </a:p>
        </p:txBody>
      </p:sp>
    </p:spTree>
    <p:extLst>
      <p:ext uri="{BB962C8B-B14F-4D97-AF65-F5344CB8AC3E}">
        <p14:creationId xmlns:p14="http://schemas.microsoft.com/office/powerpoint/2010/main" val="1158478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25A20-120C-4714-B23A-7F8DF2AC90F0}"/>
              </a:ext>
            </a:extLst>
          </p:cNvPr>
          <p:cNvSpPr>
            <a:spLocks noGrp="1" noRot="1" noChangeAspect="1"/>
          </p:cNvSpPr>
          <p:nvPr>
            <p:ph type="sldImg"/>
          </p:nvPr>
        </p:nvSpPr>
        <p:spPr/>
      </p:sp>
      <p:sp>
        <p:nvSpPr>
          <p:cNvPr id="43011" name="Notes Placeholder 2">
            <a:extLst>
              <a:ext uri="{FF2B5EF4-FFF2-40B4-BE49-F238E27FC236}">
                <a16:creationId xmlns:a16="http://schemas.microsoft.com/office/drawing/2014/main" id="{EFE4BBDC-BD28-4F03-83EF-DCCC630C4CA7}"/>
              </a:ext>
            </a:extLst>
          </p:cNvPr>
          <p:cNvSpPr>
            <a:spLocks noGrp="1" noChangeArrowheads="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43012" name="Slide Number Placeholder 3">
            <a:extLst>
              <a:ext uri="{FF2B5EF4-FFF2-40B4-BE49-F238E27FC236}">
                <a16:creationId xmlns:a16="http://schemas.microsoft.com/office/drawing/2014/main" id="{F27C6EE8-F802-46DD-B704-2C7E8790C971}"/>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3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1448678" indent="-557184">
              <a:spcBef>
                <a:spcPct val="30000"/>
              </a:spcBef>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228736" indent="-445747">
              <a:spcBef>
                <a:spcPct val="30000"/>
              </a:spcBef>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3120230" indent="-445747">
              <a:spcBef>
                <a:spcPct val="30000"/>
              </a:spcBef>
              <a:defRPr sz="23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4011724" indent="-445747">
              <a:spcBef>
                <a:spcPct val="30000"/>
              </a:spcBef>
              <a:defRPr sz="23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4903219" indent="-445747" eaLnBrk="0" fontAlgn="base" hangingPunct="0">
              <a:spcBef>
                <a:spcPct val="30000"/>
              </a:spcBef>
              <a:spcAft>
                <a:spcPct val="0"/>
              </a:spcAft>
              <a:defRPr sz="23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5794713" indent="-445747" eaLnBrk="0" fontAlgn="base" hangingPunct="0">
              <a:spcBef>
                <a:spcPct val="30000"/>
              </a:spcBef>
              <a:spcAft>
                <a:spcPct val="0"/>
              </a:spcAft>
              <a:defRPr sz="23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6686207" indent="-445747" eaLnBrk="0" fontAlgn="base" hangingPunct="0">
              <a:spcBef>
                <a:spcPct val="30000"/>
              </a:spcBef>
              <a:spcAft>
                <a:spcPct val="0"/>
              </a:spcAft>
              <a:defRPr sz="23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7577701" indent="-445747" eaLnBrk="0" fontAlgn="base" hangingPunct="0">
              <a:spcBef>
                <a:spcPct val="30000"/>
              </a:spcBef>
              <a:spcAft>
                <a:spcPct val="0"/>
              </a:spcAft>
              <a:defRPr sz="23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D47972E8-12B5-4D88-95B0-6706F11A51CA}" type="slidenum">
              <a:rPr lang="en-GB" altLang="en-US" sz="6200"/>
              <a:pPr>
                <a:spcBef>
                  <a:spcPct val="0"/>
                </a:spcBef>
                <a:buFontTx/>
                <a:buNone/>
              </a:pPr>
              <a:t>16</a:t>
            </a:fld>
            <a:endParaRPr lang="en-GB" altLang="en-US" sz="6200"/>
          </a:p>
        </p:txBody>
      </p:sp>
    </p:spTree>
    <p:extLst>
      <p:ext uri="{BB962C8B-B14F-4D97-AF65-F5344CB8AC3E}">
        <p14:creationId xmlns:p14="http://schemas.microsoft.com/office/powerpoint/2010/main" val="970960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17</a:t>
            </a:fld>
            <a:endParaRPr lang="en-GB"/>
          </a:p>
        </p:txBody>
      </p:sp>
    </p:spTree>
    <p:extLst>
      <p:ext uri="{BB962C8B-B14F-4D97-AF65-F5344CB8AC3E}">
        <p14:creationId xmlns:p14="http://schemas.microsoft.com/office/powerpoint/2010/main" val="3128105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 </a:t>
            </a:r>
          </a:p>
        </p:txBody>
      </p:sp>
      <p:sp>
        <p:nvSpPr>
          <p:cNvPr id="4" name="Slide Number Placeholder 3"/>
          <p:cNvSpPr>
            <a:spLocks noGrp="1"/>
          </p:cNvSpPr>
          <p:nvPr>
            <p:ph type="sldNum" sz="quarter" idx="10"/>
          </p:nvPr>
        </p:nvSpPr>
        <p:spPr/>
        <p:txBody>
          <a:bodyPr/>
          <a:lstStyle/>
          <a:p>
            <a:fld id="{6451FF77-72DB-4123-8B7F-691179C6CDD4}" type="slidenum">
              <a:rPr lang="en-GB" smtClean="0"/>
              <a:t>18</a:t>
            </a:fld>
            <a:endParaRPr lang="en-GB"/>
          </a:p>
        </p:txBody>
      </p:sp>
    </p:spTree>
    <p:extLst>
      <p:ext uri="{BB962C8B-B14F-4D97-AF65-F5344CB8AC3E}">
        <p14:creationId xmlns:p14="http://schemas.microsoft.com/office/powerpoint/2010/main" val="3486417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19</a:t>
            </a:fld>
            <a:endParaRPr lang="en-GB"/>
          </a:p>
        </p:txBody>
      </p:sp>
    </p:spTree>
    <p:extLst>
      <p:ext uri="{BB962C8B-B14F-4D97-AF65-F5344CB8AC3E}">
        <p14:creationId xmlns:p14="http://schemas.microsoft.com/office/powerpoint/2010/main" val="195258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4D106-2F6F-4AAB-8A93-F8F2F047EF88}"/>
              </a:ext>
            </a:extLst>
          </p:cNvPr>
          <p:cNvSpPr>
            <a:spLocks noGrp="1" noRot="1" noChangeAspect="1"/>
          </p:cNvSpPr>
          <p:nvPr>
            <p:ph type="sldImg"/>
          </p:nvPr>
        </p:nvSpPr>
        <p:spPr/>
      </p:sp>
      <p:sp>
        <p:nvSpPr>
          <p:cNvPr id="16387" name="Notes Placeholder 2">
            <a:extLst>
              <a:ext uri="{FF2B5EF4-FFF2-40B4-BE49-F238E27FC236}">
                <a16:creationId xmlns:a16="http://schemas.microsoft.com/office/drawing/2014/main" id="{687E7454-B455-4694-98D4-DD9F266AD71D}"/>
              </a:ext>
            </a:extLst>
          </p:cNvPr>
          <p:cNvSpPr>
            <a:spLocks noGrp="1" noChangeArrowheads="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557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0076" y="4622800"/>
            <a:ext cx="6054584" cy="5386388"/>
          </a:xfrm>
        </p:spPr>
        <p:txBody>
          <a:bodyPr/>
          <a:lstStyle/>
          <a:p>
            <a:pPr lvl="0"/>
            <a:r>
              <a:rPr lang="en-GB" sz="1800"/>
              <a:t>Hello everyone.</a:t>
            </a:r>
          </a:p>
          <a:p>
            <a:pPr lvl="0"/>
            <a:endParaRPr lang="en-GB" sz="1800"/>
          </a:p>
          <a:p>
            <a:pPr lvl="0"/>
            <a:r>
              <a:rPr lang="en-GB" sz="1800"/>
              <a:t>It is good to see you again and we in the </a:t>
            </a:r>
            <a:r>
              <a:rPr lang="en-GB" sz="1800" dirty="0" err="1"/>
              <a:t>Engt</a:t>
            </a:r>
            <a:r>
              <a:rPr lang="en-GB" sz="1800"/>
              <a:t> branch are busy preparing for another exciting village for Ten Tors 2023.</a:t>
            </a:r>
          </a:p>
          <a:p>
            <a:pPr lvl="0"/>
            <a:endParaRPr lang="en-GB" sz="1800"/>
          </a:p>
          <a:p>
            <a:pPr lvl="0"/>
            <a:r>
              <a:rPr lang="en-GB" sz="1800"/>
              <a:t>Last year the village had superb attendance by youngsters and parents alike and we really hope they came away with a better understanding of what the Armed Forces deliver on behalf of the nation. </a:t>
            </a:r>
          </a:p>
          <a:p>
            <a:pPr lvl="0"/>
            <a:endParaRPr lang="en-GB" sz="1800"/>
          </a:p>
          <a:p>
            <a:pPr lvl="0"/>
            <a:r>
              <a:rPr lang="en-GB" sz="1800"/>
              <a:t>For next year we are looking to improve again.  We are opening earlier on Friday and looking to include the RAF </a:t>
            </a:r>
            <a:r>
              <a:rPr lang="en-GB" sz="1800" dirty="0" err="1"/>
              <a:t>Engt</a:t>
            </a:r>
            <a:r>
              <a:rPr lang="en-GB" sz="1800"/>
              <a:t> teams and hopefully Defence Science and Technology (DSTL) </a:t>
            </a:r>
            <a:r>
              <a:rPr lang="en-GB" sz="1800" dirty="0" err="1"/>
              <a:t>engt</a:t>
            </a:r>
            <a:r>
              <a:rPr lang="en-GB" sz="1800"/>
              <a:t> team. </a:t>
            </a:r>
          </a:p>
          <a:p>
            <a:pPr lvl="0"/>
            <a:endParaRPr lang="en-GB" sz="1800"/>
          </a:p>
          <a:p>
            <a:pPr lvl="0"/>
            <a:r>
              <a:rPr lang="en-GB" sz="1800"/>
              <a:t>Whilst space in the village is finite we are happy to incorporate other awareness stands e.g. police, Dartmoor rescue, MET office into the village.</a:t>
            </a:r>
          </a:p>
          <a:p>
            <a:pPr lvl="0"/>
            <a:endParaRPr lang="en-GB" sz="1800"/>
          </a:p>
          <a:p>
            <a:pPr lvl="0"/>
            <a:endParaRPr lang="en-GB" sz="1800"/>
          </a:p>
        </p:txBody>
      </p:sp>
      <p:sp>
        <p:nvSpPr>
          <p:cNvPr id="4" name="Slide Number Placeholder 3"/>
          <p:cNvSpPr>
            <a:spLocks noGrp="1"/>
          </p:cNvSpPr>
          <p:nvPr>
            <p:ph type="sldNum" sz="quarter" idx="10"/>
          </p:nvPr>
        </p:nvSpPr>
        <p:spPr/>
        <p:txBody>
          <a:bodyPr/>
          <a:lstStyle/>
          <a:p>
            <a:fld id="{6451FF77-72DB-4123-8B7F-691179C6CDD4}" type="slidenum">
              <a:rPr lang="en-GB" smtClean="0"/>
              <a:t>20</a:t>
            </a:fld>
            <a:endParaRPr lang="en-GB"/>
          </a:p>
        </p:txBody>
      </p:sp>
    </p:spTree>
    <p:extLst>
      <p:ext uri="{BB962C8B-B14F-4D97-AF65-F5344CB8AC3E}">
        <p14:creationId xmlns:p14="http://schemas.microsoft.com/office/powerpoint/2010/main" val="1312366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800"/>
          </a:p>
        </p:txBody>
      </p:sp>
      <p:sp>
        <p:nvSpPr>
          <p:cNvPr id="4" name="Slide Number Placeholder 3"/>
          <p:cNvSpPr>
            <a:spLocks noGrp="1"/>
          </p:cNvSpPr>
          <p:nvPr>
            <p:ph type="sldNum" sz="quarter" idx="10"/>
          </p:nvPr>
        </p:nvSpPr>
        <p:spPr/>
        <p:txBody>
          <a:bodyPr/>
          <a:lstStyle/>
          <a:p>
            <a:fld id="{6451FF77-72DB-4123-8B7F-691179C6CDD4}" type="slidenum">
              <a:rPr lang="en-GB" smtClean="0"/>
              <a:t>21</a:t>
            </a:fld>
            <a:endParaRPr lang="en-GB"/>
          </a:p>
        </p:txBody>
      </p:sp>
    </p:spTree>
    <p:extLst>
      <p:ext uri="{BB962C8B-B14F-4D97-AF65-F5344CB8AC3E}">
        <p14:creationId xmlns:p14="http://schemas.microsoft.com/office/powerpoint/2010/main" val="3373143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 </a:t>
            </a:r>
          </a:p>
        </p:txBody>
      </p:sp>
      <p:sp>
        <p:nvSpPr>
          <p:cNvPr id="4" name="Slide Number Placeholder 3"/>
          <p:cNvSpPr>
            <a:spLocks noGrp="1"/>
          </p:cNvSpPr>
          <p:nvPr>
            <p:ph type="sldNum" sz="quarter" idx="10"/>
          </p:nvPr>
        </p:nvSpPr>
        <p:spPr/>
        <p:txBody>
          <a:bodyPr/>
          <a:lstStyle/>
          <a:p>
            <a:fld id="{6451FF77-72DB-4123-8B7F-691179C6CDD4}" type="slidenum">
              <a:rPr lang="en-GB" smtClean="0"/>
              <a:t>22</a:t>
            </a:fld>
            <a:endParaRPr lang="en-GB"/>
          </a:p>
        </p:txBody>
      </p:sp>
    </p:spTree>
    <p:extLst>
      <p:ext uri="{BB962C8B-B14F-4D97-AF65-F5344CB8AC3E}">
        <p14:creationId xmlns:p14="http://schemas.microsoft.com/office/powerpoint/2010/main" val="1553516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 </a:t>
            </a:r>
          </a:p>
        </p:txBody>
      </p:sp>
      <p:sp>
        <p:nvSpPr>
          <p:cNvPr id="4" name="Slide Number Placeholder 3"/>
          <p:cNvSpPr>
            <a:spLocks noGrp="1"/>
          </p:cNvSpPr>
          <p:nvPr>
            <p:ph type="sldNum" sz="quarter" idx="10"/>
          </p:nvPr>
        </p:nvSpPr>
        <p:spPr/>
        <p:txBody>
          <a:bodyPr/>
          <a:lstStyle/>
          <a:p>
            <a:fld id="{6451FF77-72DB-4123-8B7F-691179C6CDD4}" type="slidenum">
              <a:rPr lang="en-GB" smtClean="0"/>
              <a:t>23</a:t>
            </a:fld>
            <a:endParaRPr lang="en-GB"/>
          </a:p>
        </p:txBody>
      </p:sp>
    </p:spTree>
    <p:extLst>
      <p:ext uri="{BB962C8B-B14F-4D97-AF65-F5344CB8AC3E}">
        <p14:creationId xmlns:p14="http://schemas.microsoft.com/office/powerpoint/2010/main" val="115370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8FA4C46-E83D-4E8E-982A-400BE0F5ECFF}"/>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E9E9EB71-4689-4BF1-9916-A068FFE9FF16}"/>
              </a:ext>
            </a:extLst>
          </p:cNvPr>
          <p:cNvSpPr>
            <a:spLocks noGrp="1" noChangeArrowheads="1"/>
          </p:cNvSpPr>
          <p:nvPr>
            <p:ph type="body" idx="1"/>
          </p:nvPr>
        </p:nvSpPr>
        <p:spPr/>
        <p:txBody>
          <a:bodyPr/>
          <a:lstStyle/>
          <a:p>
            <a:pPr>
              <a:defRPr/>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030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4</a:t>
            </a:fld>
            <a:endParaRPr lang="en-GB"/>
          </a:p>
        </p:txBody>
      </p:sp>
    </p:spTree>
    <p:extLst>
      <p:ext uri="{BB962C8B-B14F-4D97-AF65-F5344CB8AC3E}">
        <p14:creationId xmlns:p14="http://schemas.microsoft.com/office/powerpoint/2010/main" val="47195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5</a:t>
            </a:fld>
            <a:endParaRPr lang="en-GB"/>
          </a:p>
        </p:txBody>
      </p:sp>
    </p:spTree>
    <p:extLst>
      <p:ext uri="{BB962C8B-B14F-4D97-AF65-F5344CB8AC3E}">
        <p14:creationId xmlns:p14="http://schemas.microsoft.com/office/powerpoint/2010/main" val="87502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6</a:t>
            </a:fld>
            <a:endParaRPr lang="en-GB"/>
          </a:p>
        </p:txBody>
      </p:sp>
    </p:spTree>
    <p:extLst>
      <p:ext uri="{BB962C8B-B14F-4D97-AF65-F5344CB8AC3E}">
        <p14:creationId xmlns:p14="http://schemas.microsoft.com/office/powerpoint/2010/main" val="213740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7</a:t>
            </a:fld>
            <a:endParaRPr lang="en-GB"/>
          </a:p>
        </p:txBody>
      </p:sp>
    </p:spTree>
    <p:extLst>
      <p:ext uri="{BB962C8B-B14F-4D97-AF65-F5344CB8AC3E}">
        <p14:creationId xmlns:p14="http://schemas.microsoft.com/office/powerpoint/2010/main" val="309808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8</a:t>
            </a:fld>
            <a:endParaRPr lang="en-GB"/>
          </a:p>
        </p:txBody>
      </p:sp>
    </p:spTree>
    <p:extLst>
      <p:ext uri="{BB962C8B-B14F-4D97-AF65-F5344CB8AC3E}">
        <p14:creationId xmlns:p14="http://schemas.microsoft.com/office/powerpoint/2010/main" val="687614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51FF77-72DB-4123-8B7F-691179C6CDD4}" type="slidenum">
              <a:rPr lang="en-GB" smtClean="0"/>
              <a:t>9</a:t>
            </a:fld>
            <a:endParaRPr lang="en-GB"/>
          </a:p>
        </p:txBody>
      </p:sp>
    </p:spTree>
    <p:extLst>
      <p:ext uri="{BB962C8B-B14F-4D97-AF65-F5344CB8AC3E}">
        <p14:creationId xmlns:p14="http://schemas.microsoft.com/office/powerpoint/2010/main" val="409084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content area">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999" y="1224000"/>
            <a:ext cx="7920000" cy="4608094"/>
          </a:xfrm>
          <a:prstGeom prst="rect">
            <a:avLst/>
          </a:prstGeom>
        </p:spPr>
        <p:txBody>
          <a:bodyPr/>
          <a:lstStyle>
            <a:lvl1pPr marL="0" indent="0">
              <a:buClr>
                <a:schemeClr val="accent3"/>
              </a:buClr>
              <a:buFontTx/>
              <a:buNone/>
              <a:defRPr sz="1400">
                <a:latin typeface="Arial" panose="020B0604020202020204" pitchFamily="34" charset="0"/>
                <a:cs typeface="Arial" panose="020B0604020202020204" pitchFamily="34" charset="0"/>
              </a:defRPr>
            </a:lvl1pPr>
            <a:lvl2pPr marL="457200" indent="0">
              <a:buClr>
                <a:schemeClr val="accent3"/>
              </a:buClr>
              <a:buFontTx/>
              <a:buNone/>
              <a:defRPr sz="1400">
                <a:latin typeface="Arial" panose="020B0604020202020204" pitchFamily="34" charset="0"/>
                <a:cs typeface="Arial" panose="020B0604020202020204" pitchFamily="34" charset="0"/>
              </a:defRPr>
            </a:lvl2pPr>
            <a:lvl3pPr marL="914400" indent="0">
              <a:buClr>
                <a:schemeClr val="accent3"/>
              </a:buClr>
              <a:buFontTx/>
              <a:buNone/>
              <a:defRPr sz="1400">
                <a:latin typeface="Arial" panose="020B0604020202020204" pitchFamily="34" charset="0"/>
                <a:cs typeface="Arial" panose="020B0604020202020204" pitchFamily="34" charset="0"/>
              </a:defRPr>
            </a:lvl3pPr>
            <a:lvl4pPr marL="1371600" indent="0">
              <a:buClr>
                <a:schemeClr val="accent3"/>
              </a:buClr>
              <a:buFontTx/>
              <a:buNone/>
              <a:defRPr sz="1400">
                <a:latin typeface="Arial" panose="020B0604020202020204" pitchFamily="34" charset="0"/>
                <a:cs typeface="Arial" panose="020B0604020202020204" pitchFamily="34" charset="0"/>
              </a:defRPr>
            </a:lvl4pPr>
            <a:lvl5pPr marL="1828800" indent="0">
              <a:buClr>
                <a:schemeClr val="accent3"/>
              </a:buClr>
              <a:buFontTx/>
              <a:buNone/>
              <a:defRPr sz="1400">
                <a:latin typeface="Arial" panose="020B0604020202020204" pitchFamily="34" charset="0"/>
                <a:cs typeface="Arial" panose="020B0604020202020204" pitchFamily="34" charset="0"/>
              </a:defRPr>
            </a:lvl5pPr>
          </a:lstStyle>
          <a:p>
            <a:pPr lvl="0"/>
            <a:r>
              <a:rPr lang="en-US"/>
              <a:t>Edit Master text styles</a:t>
            </a:r>
          </a:p>
        </p:txBody>
      </p:sp>
      <p:sp>
        <p:nvSpPr>
          <p:cNvPr id="7"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a:t>title</a:t>
            </a:r>
          </a:p>
        </p:txBody>
      </p:sp>
      <p:sp>
        <p:nvSpPr>
          <p:cNvPr id="8" name="Text Placeholder 11"/>
          <p:cNvSpPr>
            <a:spLocks noGrp="1"/>
          </p:cNvSpPr>
          <p:nvPr>
            <p:ph type="body" sz="quarter" idx="10"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Sub title</a:t>
            </a:r>
            <a:endParaRPr lang="en-GB"/>
          </a:p>
        </p:txBody>
      </p:sp>
    </p:spTree>
    <p:extLst>
      <p:ext uri="{BB962C8B-B14F-4D97-AF65-F5344CB8AC3E}">
        <p14:creationId xmlns:p14="http://schemas.microsoft.com/office/powerpoint/2010/main" val="322582329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a:t>Title</a:t>
            </a:r>
          </a:p>
        </p:txBody>
      </p:sp>
      <p:sp>
        <p:nvSpPr>
          <p:cNvPr id="6" name="Text Placeholder 11"/>
          <p:cNvSpPr>
            <a:spLocks noGrp="1"/>
          </p:cNvSpPr>
          <p:nvPr>
            <p:ph type="body" sz="quarter" idx="11"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Sub title</a:t>
            </a:r>
            <a:endParaRPr lang="en-GB"/>
          </a:p>
        </p:txBody>
      </p:sp>
      <p:pic>
        <p:nvPicPr>
          <p:cNvPr id="2" name="Picture 1" descr="Logo, company name&#10;&#10;Description automatically generated">
            <a:extLst>
              <a:ext uri="{FF2B5EF4-FFF2-40B4-BE49-F238E27FC236}">
                <a16:creationId xmlns:a16="http://schemas.microsoft.com/office/drawing/2014/main" id="{A177AA41-CCAF-D367-CE2F-B674EA0236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8207" y="6192731"/>
            <a:ext cx="596487" cy="597373"/>
          </a:xfrm>
          <a:prstGeom prst="rect">
            <a:avLst/>
          </a:prstGeom>
        </p:spPr>
      </p:pic>
    </p:spTree>
    <p:extLst>
      <p:ext uri="{BB962C8B-B14F-4D97-AF65-F5344CB8AC3E}">
        <p14:creationId xmlns:p14="http://schemas.microsoft.com/office/powerpoint/2010/main" val="330217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333375"/>
            <a:ext cx="7740650" cy="733425"/>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a:extLst>
              <a:ext uri="{FF2B5EF4-FFF2-40B4-BE49-F238E27FC236}">
                <a16:creationId xmlns:a16="http://schemas.microsoft.com/office/drawing/2014/main" id="{363AB8A3-4018-465E-A085-6E41426048FB}"/>
              </a:ext>
            </a:extLst>
          </p:cNvPr>
          <p:cNvSpPr>
            <a:spLocks noGrp="1" noChangeArrowheads="1"/>
          </p:cNvSpPr>
          <p:nvPr>
            <p:ph type="dt" sz="half" idx="10"/>
          </p:nvPr>
        </p:nvSpPr>
        <p:spPr>
          <a:xfrm>
            <a:off x="1403350" y="115888"/>
            <a:ext cx="7740650" cy="260350"/>
          </a:xfrm>
          <a:prstGeom prst="rect">
            <a:avLst/>
          </a:prstGeom>
        </p:spPr>
        <p:txBody>
          <a:bodyPr/>
          <a:lstStyle>
            <a:lvl1pPr>
              <a:defRPr>
                <a:ea typeface="ＭＳ Ｐゴシック" panose="020B0600070205080204" pitchFamily="34" charset="-128"/>
              </a:defRPr>
            </a:lvl1pPr>
          </a:lstStyle>
          <a:p>
            <a:pPr>
              <a:defRPr/>
            </a:pPr>
            <a:fld id="{B69E761D-F021-4E62-BB9B-E8004F17B3C8}" type="datetime1">
              <a:rPr lang="en-US" altLang="en-US"/>
              <a:pPr>
                <a:defRPr/>
              </a:pPr>
              <a:t>10/13/2023</a:t>
            </a:fld>
            <a:endParaRPr lang="en-GB" altLang="en-US"/>
          </a:p>
        </p:txBody>
      </p:sp>
      <p:pic>
        <p:nvPicPr>
          <p:cNvPr id="5" name="Picture 4" descr="Logo, company name&#10;&#10;Description automatically generated">
            <a:extLst>
              <a:ext uri="{FF2B5EF4-FFF2-40B4-BE49-F238E27FC236}">
                <a16:creationId xmlns:a16="http://schemas.microsoft.com/office/drawing/2014/main" id="{D3FC980E-89B6-859D-D7A6-8B5D897D14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8207" y="6192731"/>
            <a:ext cx="596487" cy="597373"/>
          </a:xfrm>
          <a:prstGeom prst="rect">
            <a:avLst/>
          </a:prstGeom>
        </p:spPr>
      </p:pic>
    </p:spTree>
    <p:extLst>
      <p:ext uri="{BB962C8B-B14F-4D97-AF65-F5344CB8AC3E}">
        <p14:creationId xmlns:p14="http://schemas.microsoft.com/office/powerpoint/2010/main" val="146890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creen">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9144000" cy="6858000"/>
          </a:xfrm>
          <a:prstGeom prst="rect">
            <a:avLst/>
          </a:prstGeom>
        </p:spPr>
        <p:txBody>
          <a:bodyPr/>
          <a:lstStyle>
            <a:lvl1pPr marL="0" indent="0" algn="l">
              <a:buNone/>
              <a:defRPr sz="1100">
                <a:latin typeface="Arial" panose="020B0604020202020204" pitchFamily="34" charset="0"/>
                <a:cs typeface="Arial" panose="020B0604020202020204" pitchFamily="34" charset="0"/>
              </a:defRPr>
            </a:lvl1pPr>
          </a:lstStyle>
          <a:p>
            <a:r>
              <a:rPr lang="en-US" dirty="0"/>
              <a:t>Click icon to add picture</a:t>
            </a:r>
            <a:endParaRPr lang="en-GB" dirty="0"/>
          </a:p>
        </p:txBody>
      </p:sp>
      <p:sp>
        <p:nvSpPr>
          <p:cNvPr id="8" name="Text Placeholder 11"/>
          <p:cNvSpPr>
            <a:spLocks noGrp="1"/>
          </p:cNvSpPr>
          <p:nvPr>
            <p:ph type="body" sz="quarter" idx="10" hasCustomPrompt="1"/>
          </p:nvPr>
        </p:nvSpPr>
        <p:spPr>
          <a:xfrm>
            <a:off x="3568698" y="3397421"/>
            <a:ext cx="2050671" cy="2943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ctr">
              <a:buNone/>
              <a:defRPr sz="16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Presenter and date</a:t>
            </a:r>
            <a:endParaRPr lang="en-GB"/>
          </a:p>
        </p:txBody>
      </p:sp>
      <p:sp>
        <p:nvSpPr>
          <p:cNvPr id="13" name="Text Placeholder 12"/>
          <p:cNvSpPr>
            <a:spLocks noGrp="1"/>
          </p:cNvSpPr>
          <p:nvPr>
            <p:ph type="body" sz="quarter" idx="11" hasCustomPrompt="1"/>
          </p:nvPr>
        </p:nvSpPr>
        <p:spPr>
          <a:xfrm>
            <a:off x="3206898" y="2992319"/>
            <a:ext cx="2827615" cy="405102"/>
          </a:xfrm>
          <a:prstGeom prst="rect">
            <a:avLst/>
          </a:prstGeom>
          <a:solidFill>
            <a:schemeClr val="tx1"/>
          </a:solidFill>
          <a:ln>
            <a:solidFill>
              <a:schemeClr val="tx1"/>
            </a:solidFill>
          </a:ln>
        </p:spPr>
        <p:txBody>
          <a:bodyPr wrap="none" lIns="72000" tIns="36000" rIns="72000" bIns="36000" anchor="ctr" anchorCtr="0">
            <a:spAutoFit/>
          </a:bodyPr>
          <a:lstStyle>
            <a:lvl1pPr marL="0" indent="0" algn="ctr">
              <a:buNone/>
              <a:defRPr sz="2400" cap="all" baseline="0">
                <a:solidFill>
                  <a:schemeClr val="bg1"/>
                </a:solidFill>
                <a:latin typeface="Arial Narrow" panose="020B0606020202030204" pitchFamily="34" charset="0"/>
              </a:defRPr>
            </a:lvl1pPr>
          </a:lstStyle>
          <a:p>
            <a:pPr lvl="0"/>
            <a:r>
              <a:rPr lang="en-GB" dirty="0">
                <a:latin typeface="Arial Narrow" panose="020B0606020202030204" pitchFamily="34" charset="0"/>
              </a:rPr>
              <a:t>Presentation title</a:t>
            </a:r>
            <a:endParaRPr lang="en-GB" dirty="0"/>
          </a:p>
        </p:txBody>
      </p:sp>
      <p:sp>
        <p:nvSpPr>
          <p:cNvPr id="9" name="Picture Placeholder 4"/>
          <p:cNvSpPr>
            <a:spLocks noGrp="1"/>
          </p:cNvSpPr>
          <p:nvPr userDrawn="1"/>
        </p:nvSpPr>
        <p:spPr>
          <a:xfrm>
            <a:off x="3618590" y="1622084"/>
            <a:ext cx="1950889" cy="163080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pic>
        <p:nvPicPr>
          <p:cNvPr id="2" name="Picture 1" descr="Logo, company name&#10;&#10;Description automatically generated">
            <a:extLst>
              <a:ext uri="{FF2B5EF4-FFF2-40B4-BE49-F238E27FC236}">
                <a16:creationId xmlns:a16="http://schemas.microsoft.com/office/drawing/2014/main" id="{60BF86FE-7058-29D3-7D30-9D4853033B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35480" y="1226550"/>
            <a:ext cx="1570453" cy="1572786"/>
          </a:xfrm>
          <a:prstGeom prst="rect">
            <a:avLst/>
          </a:prstGeom>
        </p:spPr>
      </p:pic>
    </p:spTree>
    <p:extLst>
      <p:ext uri="{BB962C8B-B14F-4D97-AF65-F5344CB8AC3E}">
        <p14:creationId xmlns:p14="http://schemas.microsoft.com/office/powerpoint/2010/main" val="202819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ingle content area">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999" y="1224000"/>
            <a:ext cx="7920000" cy="4608094"/>
          </a:xfrm>
          <a:prstGeom prst="rect">
            <a:avLst/>
          </a:prstGeom>
        </p:spPr>
        <p:txBody>
          <a:bodyPr/>
          <a:lstStyle>
            <a:lvl1pPr marL="0" indent="0">
              <a:buClr>
                <a:schemeClr val="accent3"/>
              </a:buClr>
              <a:buFontTx/>
              <a:buNone/>
              <a:defRPr sz="1400">
                <a:latin typeface="Arial" panose="020B0604020202020204" pitchFamily="34" charset="0"/>
                <a:cs typeface="Arial" panose="020B0604020202020204" pitchFamily="34" charset="0"/>
              </a:defRPr>
            </a:lvl1pPr>
            <a:lvl2pPr marL="457200" indent="0">
              <a:buClr>
                <a:schemeClr val="accent3"/>
              </a:buClr>
              <a:buFontTx/>
              <a:buNone/>
              <a:defRPr sz="1400">
                <a:latin typeface="Arial" panose="020B0604020202020204" pitchFamily="34" charset="0"/>
                <a:cs typeface="Arial" panose="020B0604020202020204" pitchFamily="34" charset="0"/>
              </a:defRPr>
            </a:lvl2pPr>
            <a:lvl3pPr marL="914400" indent="0">
              <a:buClr>
                <a:schemeClr val="accent3"/>
              </a:buClr>
              <a:buFontTx/>
              <a:buNone/>
              <a:defRPr sz="1400">
                <a:latin typeface="Arial" panose="020B0604020202020204" pitchFamily="34" charset="0"/>
                <a:cs typeface="Arial" panose="020B0604020202020204" pitchFamily="34" charset="0"/>
              </a:defRPr>
            </a:lvl3pPr>
            <a:lvl4pPr marL="1371600" indent="0">
              <a:buClr>
                <a:schemeClr val="accent3"/>
              </a:buClr>
              <a:buFontTx/>
              <a:buNone/>
              <a:defRPr sz="1400">
                <a:latin typeface="Arial" panose="020B0604020202020204" pitchFamily="34" charset="0"/>
                <a:cs typeface="Arial" panose="020B0604020202020204" pitchFamily="34" charset="0"/>
              </a:defRPr>
            </a:lvl4pPr>
            <a:lvl5pPr marL="1828800" indent="0">
              <a:buClr>
                <a:schemeClr val="accent3"/>
              </a:buClr>
              <a:buFontTx/>
              <a:buNone/>
              <a:defRPr sz="1400">
                <a:latin typeface="Arial" panose="020B0604020202020204" pitchFamily="34" charset="0"/>
                <a:cs typeface="Arial" panose="020B0604020202020204" pitchFamily="34" charset="0"/>
              </a:defRPr>
            </a:lvl5pPr>
          </a:lstStyle>
          <a:p>
            <a:pPr lvl="0"/>
            <a:r>
              <a:rPr lang="en-US"/>
              <a:t>Edit Master text styles</a:t>
            </a:r>
          </a:p>
        </p:txBody>
      </p:sp>
      <p:sp>
        <p:nvSpPr>
          <p:cNvPr id="7"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a:t>title</a:t>
            </a:r>
          </a:p>
        </p:txBody>
      </p:sp>
      <p:sp>
        <p:nvSpPr>
          <p:cNvPr id="8" name="Text Placeholder 11"/>
          <p:cNvSpPr>
            <a:spLocks noGrp="1"/>
          </p:cNvSpPr>
          <p:nvPr>
            <p:ph type="body" sz="quarter" idx="10"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Sub title</a:t>
            </a:r>
            <a:endParaRPr lang="en-GB"/>
          </a:p>
        </p:txBody>
      </p:sp>
      <p:pic>
        <p:nvPicPr>
          <p:cNvPr id="2" name="Picture 1" descr="Logo, company name&#10;&#10;Description automatically generated">
            <a:extLst>
              <a:ext uri="{FF2B5EF4-FFF2-40B4-BE49-F238E27FC236}">
                <a16:creationId xmlns:a16="http://schemas.microsoft.com/office/drawing/2014/main" id="{2DDBB12F-1265-FEFD-ADFD-DE3D3E7C83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8207" y="6192731"/>
            <a:ext cx="596487" cy="597373"/>
          </a:xfrm>
          <a:prstGeom prst="rect">
            <a:avLst/>
          </a:prstGeom>
        </p:spPr>
      </p:pic>
    </p:spTree>
    <p:extLst>
      <p:ext uri="{BB962C8B-B14F-4D97-AF65-F5344CB8AC3E}">
        <p14:creationId xmlns:p14="http://schemas.microsoft.com/office/powerpoint/2010/main" val="322582329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ullet poi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999" y="1224000"/>
            <a:ext cx="7920000" cy="4608094"/>
          </a:xfrm>
          <a:prstGeom prst="rect">
            <a:avLst/>
          </a:prstGeom>
        </p:spPr>
        <p:txBody>
          <a:bodyPr/>
          <a:lstStyle>
            <a:lvl1pPr marL="2857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800100" indent="-3429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257300" indent="-3429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573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1145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a:t>title</a:t>
            </a:r>
          </a:p>
        </p:txBody>
      </p:sp>
      <p:sp>
        <p:nvSpPr>
          <p:cNvPr id="8" name="Text Placeholder 11"/>
          <p:cNvSpPr>
            <a:spLocks noGrp="1"/>
          </p:cNvSpPr>
          <p:nvPr>
            <p:ph type="body" sz="quarter" idx="10"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Sub title</a:t>
            </a:r>
            <a:endParaRPr lang="en-GB"/>
          </a:p>
        </p:txBody>
      </p:sp>
      <p:pic>
        <p:nvPicPr>
          <p:cNvPr id="2" name="Picture 1" descr="Logo, company name&#10;&#10;Description automatically generated">
            <a:extLst>
              <a:ext uri="{FF2B5EF4-FFF2-40B4-BE49-F238E27FC236}">
                <a16:creationId xmlns:a16="http://schemas.microsoft.com/office/drawing/2014/main" id="{4237452E-377F-796E-3317-11971A16D6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8207" y="6192731"/>
            <a:ext cx="596487" cy="597373"/>
          </a:xfrm>
          <a:prstGeom prst="rect">
            <a:avLst/>
          </a:prstGeom>
        </p:spPr>
      </p:pic>
    </p:spTree>
    <p:extLst>
      <p:ext uri="{BB962C8B-B14F-4D97-AF65-F5344CB8AC3E}">
        <p14:creationId xmlns:p14="http://schemas.microsoft.com/office/powerpoint/2010/main" val="33069185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area and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a:t>title</a:t>
            </a:r>
          </a:p>
        </p:txBody>
      </p:sp>
      <p:sp>
        <p:nvSpPr>
          <p:cNvPr id="3" name="Subtitle 2"/>
          <p:cNvSpPr>
            <a:spLocks noGrp="1"/>
          </p:cNvSpPr>
          <p:nvPr>
            <p:ph type="subTitle" idx="1" hasCustomPrompt="1"/>
          </p:nvPr>
        </p:nvSpPr>
        <p:spPr>
          <a:xfrm>
            <a:off x="576000" y="1223999"/>
            <a:ext cx="7920000" cy="1311383"/>
          </a:xfrm>
          <a:prstGeom prst="rect">
            <a:avLst/>
          </a:prstGeom>
        </p:spPr>
        <p:txBody>
          <a:bodyPr/>
          <a:lstStyle>
            <a:lvl1pPr marL="0" indent="0" algn="l">
              <a:buNone/>
              <a:defRPr sz="1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paragraph style</a:t>
            </a:r>
          </a:p>
        </p:txBody>
      </p:sp>
      <p:sp>
        <p:nvSpPr>
          <p:cNvPr id="12" name="Text Placeholder 11"/>
          <p:cNvSpPr>
            <a:spLocks noGrp="1"/>
          </p:cNvSpPr>
          <p:nvPr>
            <p:ph type="body" sz="quarter" idx="10"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Sub title</a:t>
            </a:r>
            <a:endParaRPr lang="en-GB"/>
          </a:p>
        </p:txBody>
      </p:sp>
      <p:sp>
        <p:nvSpPr>
          <p:cNvPr id="5" name="Picture Placeholder 4"/>
          <p:cNvSpPr>
            <a:spLocks noGrp="1"/>
          </p:cNvSpPr>
          <p:nvPr>
            <p:ph type="pic" sz="quarter" idx="16"/>
          </p:nvPr>
        </p:nvSpPr>
        <p:spPr>
          <a:xfrm>
            <a:off x="576000" y="2805113"/>
            <a:ext cx="7920000" cy="2736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stStyle>
          <a:p>
            <a:r>
              <a:rPr lang="en-US"/>
              <a:t>Click icon to add picture</a:t>
            </a:r>
            <a:endParaRPr lang="en-GB"/>
          </a:p>
        </p:txBody>
      </p:sp>
      <p:pic>
        <p:nvPicPr>
          <p:cNvPr id="4" name="Picture 3" descr="Logo, company name&#10;&#10;Description automatically generated">
            <a:extLst>
              <a:ext uri="{FF2B5EF4-FFF2-40B4-BE49-F238E27FC236}">
                <a16:creationId xmlns:a16="http://schemas.microsoft.com/office/drawing/2014/main" id="{BC5569AB-020A-EB88-D8BF-9CD06A8997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8207" y="6192731"/>
            <a:ext cx="596487" cy="597373"/>
          </a:xfrm>
          <a:prstGeom prst="rect">
            <a:avLst/>
          </a:prstGeom>
        </p:spPr>
      </p:pic>
    </p:spTree>
    <p:extLst>
      <p:ext uri="{BB962C8B-B14F-4D97-AF65-F5344CB8AC3E}">
        <p14:creationId xmlns:p14="http://schemas.microsoft.com/office/powerpoint/2010/main" val="269945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000" y="1224000"/>
            <a:ext cx="3852000" cy="4320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vl2pPr marL="7429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2001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57350" indent="-285750">
              <a:buFont typeface="Wingdings" panose="05000000000000000000" pitchFamily="2" charset="2"/>
              <a:buChar char="§"/>
              <a:defRPr sz="1400">
                <a:latin typeface="Arial" panose="020B0604020202020204" pitchFamily="34" charset="0"/>
                <a:cs typeface="Arial" panose="020B0604020202020204" pitchFamily="34" charset="0"/>
              </a:defRPr>
            </a:lvl4pPr>
            <a:lvl5pPr marL="2114550" indent="-285750">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75280" y="1224000"/>
            <a:ext cx="3852000" cy="4320000"/>
          </a:xfrm>
          <a:prstGeom prst="rect">
            <a:avLst/>
          </a:prstGeom>
        </p:spPr>
        <p:txBody>
          <a:bodyPr/>
          <a:lstStyle>
            <a:lvl1pPr marL="2286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a:t>title</a:t>
            </a:r>
          </a:p>
        </p:txBody>
      </p:sp>
      <p:sp>
        <p:nvSpPr>
          <p:cNvPr id="9" name="Text Placeholder 11"/>
          <p:cNvSpPr>
            <a:spLocks noGrp="1"/>
          </p:cNvSpPr>
          <p:nvPr>
            <p:ph type="body" sz="quarter" idx="13"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Sub title</a:t>
            </a:r>
            <a:endParaRPr lang="en-GB"/>
          </a:p>
        </p:txBody>
      </p:sp>
      <p:pic>
        <p:nvPicPr>
          <p:cNvPr id="2" name="Picture 1" descr="Logo, company name&#10;&#10;Description automatically generated">
            <a:extLst>
              <a:ext uri="{FF2B5EF4-FFF2-40B4-BE49-F238E27FC236}">
                <a16:creationId xmlns:a16="http://schemas.microsoft.com/office/drawing/2014/main" id="{2467E412-E084-D7E6-8CED-2608CA44FC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8207" y="6192731"/>
            <a:ext cx="596487" cy="597373"/>
          </a:xfrm>
          <a:prstGeom prst="rect">
            <a:avLst/>
          </a:prstGeom>
        </p:spPr>
      </p:pic>
    </p:spTree>
    <p:extLst>
      <p:ext uri="{BB962C8B-B14F-4D97-AF65-F5344CB8AC3E}">
        <p14:creationId xmlns:p14="http://schemas.microsoft.com/office/powerpoint/2010/main" val="1425239666"/>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ree content column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6000" y="1224000"/>
            <a:ext cx="2448000" cy="432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3353008" y="1224000"/>
            <a:ext cx="2448000" cy="432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0"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a:t>title</a:t>
            </a:r>
          </a:p>
        </p:txBody>
      </p:sp>
      <p:sp>
        <p:nvSpPr>
          <p:cNvPr id="11" name="Text Placeholder 11"/>
          <p:cNvSpPr>
            <a:spLocks noGrp="1"/>
          </p:cNvSpPr>
          <p:nvPr>
            <p:ph type="body" sz="quarter" idx="13"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Sub title</a:t>
            </a:r>
            <a:endParaRPr lang="en-GB"/>
          </a:p>
        </p:txBody>
      </p:sp>
      <p:sp>
        <p:nvSpPr>
          <p:cNvPr id="14" name="Content Placeholder 13"/>
          <p:cNvSpPr>
            <a:spLocks noGrp="1"/>
          </p:cNvSpPr>
          <p:nvPr>
            <p:ph sz="quarter" idx="14"/>
          </p:nvPr>
        </p:nvSpPr>
        <p:spPr>
          <a:xfrm>
            <a:off x="6084569" y="1223963"/>
            <a:ext cx="2448000" cy="4320000"/>
          </a:xfrm>
          <a:prstGeom prst="rect">
            <a:avLst/>
          </a:prstGeom>
        </p:spPr>
        <p:txBody>
          <a:bodyPr/>
          <a:lstStyle>
            <a:lvl1pPr marL="2286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2" name="Picture 1" descr="Logo, company name&#10;&#10;Description automatically generated">
            <a:extLst>
              <a:ext uri="{FF2B5EF4-FFF2-40B4-BE49-F238E27FC236}">
                <a16:creationId xmlns:a16="http://schemas.microsoft.com/office/drawing/2014/main" id="{83C04200-2142-7C97-8E6E-7C22D4A1E0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8207" y="6192731"/>
            <a:ext cx="596487" cy="597373"/>
          </a:xfrm>
          <a:prstGeom prst="rect">
            <a:avLst/>
          </a:prstGeom>
        </p:spPr>
      </p:pic>
    </p:spTree>
    <p:extLst>
      <p:ext uri="{BB962C8B-B14F-4D97-AF65-F5344CB8AC3E}">
        <p14:creationId xmlns:p14="http://schemas.microsoft.com/office/powerpoint/2010/main" val="2117226480"/>
      </p:ext>
    </p:extLst>
  </p:cSld>
  <p:clrMapOvr>
    <a:masterClrMapping/>
  </p:clrMapOvr>
  <p:extLst>
    <p:ext uri="{DCECCB84-F9BA-43D5-87BE-67443E8EF086}">
      <p15:sldGuideLst xmlns:p15="http://schemas.microsoft.com/office/powerpoint/2012/main">
        <p15:guide id="1" pos="537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width imag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a:t>title</a:t>
            </a:r>
          </a:p>
        </p:txBody>
      </p:sp>
      <p:sp>
        <p:nvSpPr>
          <p:cNvPr id="7" name="Text Placeholder 11"/>
          <p:cNvSpPr>
            <a:spLocks noGrp="1"/>
          </p:cNvSpPr>
          <p:nvPr>
            <p:ph type="body" sz="quarter" idx="13"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Sub title</a:t>
            </a:r>
            <a:endParaRPr lang="en-GB"/>
          </a:p>
        </p:txBody>
      </p:sp>
      <p:sp>
        <p:nvSpPr>
          <p:cNvPr id="9" name="Picture Placeholder 8"/>
          <p:cNvSpPr>
            <a:spLocks noGrp="1"/>
          </p:cNvSpPr>
          <p:nvPr>
            <p:ph type="pic" sz="quarter" idx="14"/>
          </p:nvPr>
        </p:nvSpPr>
        <p:spPr>
          <a:xfrm>
            <a:off x="0" y="1224000"/>
            <a:ext cx="9144000" cy="432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r>
              <a:rPr lang="en-US"/>
              <a:t>Click icon to add picture</a:t>
            </a:r>
            <a:endParaRPr lang="en-GB"/>
          </a:p>
        </p:txBody>
      </p:sp>
      <p:pic>
        <p:nvPicPr>
          <p:cNvPr id="2" name="Picture 1" descr="Logo, company name&#10;&#10;Description automatically generated">
            <a:extLst>
              <a:ext uri="{FF2B5EF4-FFF2-40B4-BE49-F238E27FC236}">
                <a16:creationId xmlns:a16="http://schemas.microsoft.com/office/drawing/2014/main" id="{9DFE550A-E2CC-E026-D1FC-F37F96E201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8207" y="6192731"/>
            <a:ext cx="596487" cy="597373"/>
          </a:xfrm>
          <a:prstGeom prst="rect">
            <a:avLst/>
          </a:prstGeom>
        </p:spPr>
      </p:pic>
    </p:spTree>
    <p:extLst>
      <p:ext uri="{BB962C8B-B14F-4D97-AF65-F5344CB8AC3E}">
        <p14:creationId xmlns:p14="http://schemas.microsoft.com/office/powerpoint/2010/main" val="252927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3420000"/>
            <a:ext cx="7920000" cy="1944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vl2pPr marL="457200" indent="0">
              <a:buFontTx/>
              <a:buNone/>
              <a:defRPr sz="14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400">
                <a:latin typeface="Arial" panose="020B0604020202020204" pitchFamily="34" charset="0"/>
                <a:cs typeface="Arial" panose="020B0604020202020204" pitchFamily="34" charset="0"/>
              </a:defRPr>
            </a:lvl4pPr>
            <a:lvl5pPr marL="1828800" indent="0">
              <a:buFontTx/>
              <a:buNone/>
              <a:defRPr sz="1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a:t>title</a:t>
            </a:r>
          </a:p>
        </p:txBody>
      </p:sp>
      <p:sp>
        <p:nvSpPr>
          <p:cNvPr id="9" name="Text Placeholder 11"/>
          <p:cNvSpPr>
            <a:spLocks noGrp="1"/>
          </p:cNvSpPr>
          <p:nvPr>
            <p:ph type="body" sz="quarter" idx="13"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a:t>Sub title</a:t>
            </a:r>
            <a:endParaRPr lang="en-GB"/>
          </a:p>
        </p:txBody>
      </p:sp>
      <p:sp>
        <p:nvSpPr>
          <p:cNvPr id="13" name="Content Placeholder 12"/>
          <p:cNvSpPr>
            <a:spLocks noGrp="1"/>
          </p:cNvSpPr>
          <p:nvPr>
            <p:ph sz="quarter" idx="16"/>
          </p:nvPr>
        </p:nvSpPr>
        <p:spPr>
          <a:xfrm>
            <a:off x="576000" y="1224000"/>
            <a:ext cx="7920000" cy="1944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vl2pPr marL="6858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descr="Logo, company name&#10;&#10;Description automatically generated">
            <a:extLst>
              <a:ext uri="{FF2B5EF4-FFF2-40B4-BE49-F238E27FC236}">
                <a16:creationId xmlns:a16="http://schemas.microsoft.com/office/drawing/2014/main" id="{B68E47AF-9B29-6EDF-5374-4CFE4DB6E9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8207" y="6192731"/>
            <a:ext cx="596487" cy="597373"/>
          </a:xfrm>
          <a:prstGeom prst="rect">
            <a:avLst/>
          </a:prstGeom>
        </p:spPr>
      </p:pic>
    </p:spTree>
    <p:extLst>
      <p:ext uri="{BB962C8B-B14F-4D97-AF65-F5344CB8AC3E}">
        <p14:creationId xmlns:p14="http://schemas.microsoft.com/office/powerpoint/2010/main" val="312463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C45CDA73-CD68-8E6D-FB2D-B0BD7F44143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78207" y="6192731"/>
            <a:ext cx="596487" cy="597373"/>
          </a:xfrm>
          <a:prstGeom prst="rect">
            <a:avLst/>
          </a:prstGeom>
        </p:spPr>
      </p:pic>
    </p:spTree>
    <p:extLst>
      <p:ext uri="{BB962C8B-B14F-4D97-AF65-F5344CB8AC3E}">
        <p14:creationId xmlns:p14="http://schemas.microsoft.com/office/powerpoint/2010/main" val="116579305"/>
      </p:ext>
    </p:extLst>
  </p:cSld>
  <p:clrMap bg1="lt1" tx1="dk1" bg2="lt2" tx2="dk2" accent1="accent1" accent2="accent2" accent3="accent3" accent4="accent4" accent5="accent5" accent6="accent6" hlink="hlink" folHlink="folHlink"/>
  <p:sldLayoutIdLst>
    <p:sldLayoutId id="2147483681" r:id="rId1"/>
    <p:sldLayoutId id="2147483663" r:id="rId2"/>
    <p:sldLayoutId id="2147483662" r:id="rId3"/>
    <p:sldLayoutId id="2147483669" r:id="rId4"/>
    <p:sldLayoutId id="2147483661" r:id="rId5"/>
    <p:sldLayoutId id="2147483664" r:id="rId6"/>
    <p:sldLayoutId id="2147483665" r:id="rId7"/>
    <p:sldLayoutId id="2147483666" r:id="rId8"/>
    <p:sldLayoutId id="2147483668" r:id="rId9"/>
    <p:sldLayoutId id="2147483667" r:id="rId10"/>
    <p:sldLayoutId id="2147483680" r:id="rId11"/>
  </p:sldLayoutIdLst>
  <p:hf hdr="0" ftr="0" dt="0"/>
  <p:txStyles>
    <p:titleStyle>
      <a:lvl1pPr algn="l" defTabSz="914400" rtl="0" eaLnBrk="1" latinLnBrk="0" hangingPunct="1">
        <a:lnSpc>
          <a:spcPct val="90000"/>
        </a:lnSpc>
        <a:spcBef>
          <a:spcPct val="0"/>
        </a:spcBef>
        <a:buNone/>
        <a:defRPr sz="1600" b="0" i="0" kern="1200" cap="all" baseline="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emf"/><Relationship Id="rId7" Type="http://schemas.openxmlformats.org/officeDocument/2006/relationships/hyperlink" Target="mailto:swhq-engagement-mailbox@mod.gov.uk" TargetMode="External"/><Relationship Id="rId12"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0.emf"/><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95084" y="4323675"/>
            <a:ext cx="3029209" cy="294302"/>
          </a:xfrm>
        </p:spPr>
        <p:txBody>
          <a:bodyPr/>
          <a:lstStyle/>
          <a:p>
            <a:r>
              <a:rPr lang="en-GB">
                <a:latin typeface="Arial Narrow"/>
              </a:rPr>
              <a:t>MAJ RUTH GILBERT SO2 TEN TORS</a:t>
            </a:r>
            <a:endParaRPr lang="en-GB"/>
          </a:p>
        </p:txBody>
      </p:sp>
      <p:sp>
        <p:nvSpPr>
          <p:cNvPr id="4" name="Text Placeholder 3"/>
          <p:cNvSpPr>
            <a:spLocks noGrp="1"/>
          </p:cNvSpPr>
          <p:nvPr>
            <p:ph type="body" sz="quarter" idx="11"/>
          </p:nvPr>
        </p:nvSpPr>
        <p:spPr>
          <a:xfrm>
            <a:off x="3828457" y="3918573"/>
            <a:ext cx="1562461" cy="405102"/>
          </a:xfrm>
        </p:spPr>
        <p:txBody>
          <a:bodyPr/>
          <a:lstStyle/>
          <a:p>
            <a:r>
              <a:rPr lang="en-GB"/>
              <a:t>THE EVENT</a:t>
            </a:r>
          </a:p>
        </p:txBody>
      </p:sp>
    </p:spTree>
    <p:extLst>
      <p:ext uri="{BB962C8B-B14F-4D97-AF65-F5344CB8AC3E}">
        <p14:creationId xmlns:p14="http://schemas.microsoft.com/office/powerpoint/2010/main" val="3892179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7">
            <a:extLst>
              <a:ext uri="{FF2B5EF4-FFF2-40B4-BE49-F238E27FC236}">
                <a16:creationId xmlns:a16="http://schemas.microsoft.com/office/drawing/2014/main" id="{047CEB72-60F6-4F6A-B6AF-ACE283AF714A}"/>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fld id="{5E1F528F-7644-46CA-99EE-92F93BEAE7C6}" type="slidenum">
              <a:rPr lang="en-GB" altLang="en-US" sz="1000" smtClean="0">
                <a:solidFill>
                  <a:srgbClr val="A8A99E"/>
                </a:solidFill>
              </a:rPr>
              <a:pPr/>
              <a:t>10</a:t>
            </a:fld>
            <a:endParaRPr lang="en-GB" altLang="en-US" sz="1000">
              <a:solidFill>
                <a:srgbClr val="A8A99E"/>
              </a:solidFill>
            </a:endParaRPr>
          </a:p>
        </p:txBody>
      </p:sp>
      <p:sp>
        <p:nvSpPr>
          <p:cNvPr id="10" name="Text Placeholder 3">
            <a:extLst>
              <a:ext uri="{FF2B5EF4-FFF2-40B4-BE49-F238E27FC236}">
                <a16:creationId xmlns:a16="http://schemas.microsoft.com/office/drawing/2014/main" id="{A91CB3C0-5925-46AF-80C0-4E97F712E409}"/>
              </a:ext>
            </a:extLst>
          </p:cNvPr>
          <p:cNvSpPr txBox="1">
            <a:spLocks/>
          </p:cNvSpPr>
          <p:nvPr/>
        </p:nvSpPr>
        <p:spPr>
          <a:xfrm>
            <a:off x="229157" y="243468"/>
            <a:ext cx="7138218" cy="405102"/>
          </a:xfrm>
          <a:prstGeom prst="rect">
            <a:avLst/>
          </a:prstGeom>
          <a:solidFill>
            <a:srgbClr val="FFC000"/>
          </a:solidFill>
          <a:ln>
            <a:solidFill>
              <a:schemeClr val="tx1"/>
            </a:solidFill>
          </a:ln>
        </p:spPr>
        <p:txBody>
          <a:bodyPr wrap="none" lIns="72000" tIns="36000" rIns="72000" bIns="36000" anchor="ctr">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2400" kern="1200" cap="all" baseline="0">
                <a:solidFill>
                  <a:schemeClr val="tx1"/>
                </a:solidFill>
                <a:latin typeface="Arial Narrow" panose="020B0606020202030204" pitchFamily="34" charset="0"/>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800" kern="1200">
                <a:solidFill>
                  <a:schemeClr val="tx1"/>
                </a:solidFill>
                <a:latin typeface="Arial Narrow" panose="020B0606020202030204" pitchFamily="34" charset="0"/>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Arial Narrow" panose="020B0606020202030204" pitchFamily="34" charset="0"/>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Aft>
                <a:spcPts val="0"/>
              </a:spcAft>
              <a:defRPr/>
            </a:pPr>
            <a:r>
              <a:rPr lang="en-US" b="0">
                <a:latin typeface="Arial Narrow"/>
              </a:rPr>
              <a:t>Ten Tors </a:t>
            </a:r>
            <a:r>
              <a:rPr lang="en-US">
                <a:latin typeface="Arial Narrow"/>
              </a:rPr>
              <a:t>2024</a:t>
            </a:r>
            <a:r>
              <a:rPr lang="en-US" b="0">
                <a:latin typeface="Arial Narrow"/>
              </a:rPr>
              <a:t> Orange Card Rules for Team Staff</a:t>
            </a:r>
            <a:endParaRPr lang="en-GB" b="0">
              <a:latin typeface="Arial Narrow"/>
            </a:endParaRPr>
          </a:p>
        </p:txBody>
      </p:sp>
      <p:sp>
        <p:nvSpPr>
          <p:cNvPr id="6" name="Rectangle 5">
            <a:extLst>
              <a:ext uri="{FF2B5EF4-FFF2-40B4-BE49-F238E27FC236}">
                <a16:creationId xmlns:a16="http://schemas.microsoft.com/office/drawing/2014/main" id="{A536E2C5-A5E6-4988-AD6B-67C0B0FFC57B}"/>
              </a:ext>
            </a:extLst>
          </p:cNvPr>
          <p:cNvSpPr/>
          <p:nvPr/>
        </p:nvSpPr>
        <p:spPr>
          <a:xfrm>
            <a:off x="124054" y="76429"/>
            <a:ext cx="8895892" cy="67318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52CAC5-E106-4CF4-82A6-F41E3A31530C}"/>
              </a:ext>
            </a:extLst>
          </p:cNvPr>
          <p:cNvSpPr txBox="1"/>
          <p:nvPr/>
        </p:nvSpPr>
        <p:spPr>
          <a:xfrm>
            <a:off x="342129" y="773782"/>
            <a:ext cx="8459742" cy="369332"/>
          </a:xfrm>
          <a:prstGeom prst="rect">
            <a:avLst/>
          </a:prstGeom>
          <a:noFill/>
        </p:spPr>
        <p:txBody>
          <a:bodyPr wrap="square">
            <a:spAutoFit/>
          </a:bodyPr>
          <a:lstStyle/>
          <a:p>
            <a:endParaRPr lang="en-GB">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39FC247-27D5-439C-986A-C36C556AA526}"/>
              </a:ext>
            </a:extLst>
          </p:cNvPr>
          <p:cNvSpPr txBox="1"/>
          <p:nvPr/>
        </p:nvSpPr>
        <p:spPr>
          <a:xfrm>
            <a:off x="229157" y="648570"/>
            <a:ext cx="8572713" cy="6186309"/>
          </a:xfrm>
          <a:prstGeom prst="rect">
            <a:avLst/>
          </a:prstGeom>
          <a:noFill/>
        </p:spPr>
        <p:txBody>
          <a:bodyPr wrap="square">
            <a:spAutoFit/>
          </a:bodyPr>
          <a:lstStyle/>
          <a:p>
            <a:r>
              <a:rPr lang="en-GB" b="1">
                <a:latin typeface="Arial" panose="020B0604020202020204" pitchFamily="34" charset="0"/>
                <a:cs typeface="Arial" panose="020B0604020202020204" pitchFamily="34" charset="0"/>
              </a:rPr>
              <a:t>Safeguarding. </a:t>
            </a:r>
          </a:p>
          <a:p>
            <a:endParaRPr lang="en-GB"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The TM or Deputy TM member with photo ID, is to accompany participants to their start point by 0645 / 0715hrs. </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Either the TM or Deputy TM is to be contactable </a:t>
            </a:r>
            <a:r>
              <a:rPr lang="en-GB">
                <a:highlight>
                  <a:srgbClr val="FFFF00"/>
                </a:highlight>
                <a:latin typeface="Arial" panose="020B0604020202020204" pitchFamily="34" charset="0"/>
                <a:cs typeface="Arial" panose="020B0604020202020204" pitchFamily="34" charset="0"/>
              </a:rPr>
              <a:t>in Okehampton Camp and able to accept safeguarding responsibility at all times during the Event until all participants have been signed back</a:t>
            </a:r>
            <a:r>
              <a:rPr lang="en-GB">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Participants (whether fall outs, crash outs, casualties or successful finishers) will only be signed back to the TM or Deputy TM with appropriate photo ID. In the event of hospitalisation responsibility will be handed over to the hospital and the TM or Deputy TM will be informed.</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If a participant has not been returned to the TM by Sat 1800 (JC) / Sun 1700hrs (TTC/JC+) they must report this to the Fall Out Centre to ascertain their location. </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Conduct. </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Supporters and Staff must not interfere with the smooth running of the Challenge or compromise the unsupported aspect except within 500m of the start and finish where they may encourage and enthuse. </a:t>
            </a:r>
          </a:p>
          <a:p>
            <a:r>
              <a:rPr lang="en-GB" b="1">
                <a:latin typeface="Arial" panose="020B0604020202020204" pitchFamily="34" charset="0"/>
                <a:cs typeface="Arial" panose="020B0604020202020204" pitchFamily="34" charset="0"/>
              </a:rPr>
              <a:t>Post event</a:t>
            </a:r>
            <a:r>
              <a:rPr lang="en-GB">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TMs are to inform the Organisers of any incident that occurs as</a:t>
            </a:r>
          </a:p>
          <a:p>
            <a:r>
              <a:rPr lang="en-GB">
                <a:latin typeface="Arial" panose="020B0604020202020204" pitchFamily="34" charset="0"/>
                <a:cs typeface="Arial" panose="020B0604020202020204" pitchFamily="34" charset="0"/>
              </a:rPr>
              <a:t>    a result of Ten Tors as detailed in the Rules.</a:t>
            </a:r>
          </a:p>
        </p:txBody>
      </p:sp>
    </p:spTree>
    <p:extLst>
      <p:ext uri="{BB962C8B-B14F-4D97-AF65-F5344CB8AC3E}">
        <p14:creationId xmlns:p14="http://schemas.microsoft.com/office/powerpoint/2010/main" val="206469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7">
            <a:extLst>
              <a:ext uri="{FF2B5EF4-FFF2-40B4-BE49-F238E27FC236}">
                <a16:creationId xmlns:a16="http://schemas.microsoft.com/office/drawing/2014/main" id="{047CEB72-60F6-4F6A-B6AF-ACE283AF714A}"/>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fld id="{5E1F528F-7644-46CA-99EE-92F93BEAE7C6}" type="slidenum">
              <a:rPr lang="en-GB" altLang="en-US" sz="1000" smtClean="0">
                <a:solidFill>
                  <a:srgbClr val="A8A99E"/>
                </a:solidFill>
              </a:rPr>
              <a:pPr/>
              <a:t>11</a:t>
            </a:fld>
            <a:endParaRPr lang="en-GB" altLang="en-US" sz="1000">
              <a:solidFill>
                <a:srgbClr val="A8A99E"/>
              </a:solidFill>
            </a:endParaRPr>
          </a:p>
        </p:txBody>
      </p:sp>
      <p:sp>
        <p:nvSpPr>
          <p:cNvPr id="10" name="Text Placeholder 3">
            <a:extLst>
              <a:ext uri="{FF2B5EF4-FFF2-40B4-BE49-F238E27FC236}">
                <a16:creationId xmlns:a16="http://schemas.microsoft.com/office/drawing/2014/main" id="{A91CB3C0-5925-46AF-80C0-4E97F712E409}"/>
              </a:ext>
            </a:extLst>
          </p:cNvPr>
          <p:cNvSpPr txBox="1">
            <a:spLocks/>
          </p:cNvSpPr>
          <p:nvPr/>
        </p:nvSpPr>
        <p:spPr>
          <a:xfrm>
            <a:off x="229157" y="243468"/>
            <a:ext cx="7138218" cy="405102"/>
          </a:xfrm>
          <a:prstGeom prst="rect">
            <a:avLst/>
          </a:prstGeom>
          <a:solidFill>
            <a:srgbClr val="FFC000"/>
          </a:solidFill>
          <a:ln>
            <a:solidFill>
              <a:schemeClr val="tx1"/>
            </a:solidFill>
          </a:ln>
        </p:spPr>
        <p:txBody>
          <a:bodyPr wrap="none" lIns="72000" tIns="36000" rIns="72000" bIns="36000" anchor="ctr">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2400" kern="1200" cap="all" baseline="0">
                <a:solidFill>
                  <a:schemeClr val="tx1"/>
                </a:solidFill>
                <a:latin typeface="Arial Narrow" panose="020B0606020202030204" pitchFamily="34" charset="0"/>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800" kern="1200">
                <a:solidFill>
                  <a:schemeClr val="tx1"/>
                </a:solidFill>
                <a:latin typeface="Arial Narrow" panose="020B0606020202030204" pitchFamily="34" charset="0"/>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Arial Narrow" panose="020B0606020202030204" pitchFamily="34" charset="0"/>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Aft>
                <a:spcPts val="0"/>
              </a:spcAft>
              <a:defRPr/>
            </a:pPr>
            <a:r>
              <a:rPr lang="en-US" b="0">
                <a:latin typeface="Arial Narrow"/>
              </a:rPr>
              <a:t>Ten Tors </a:t>
            </a:r>
            <a:r>
              <a:rPr lang="en-US">
                <a:latin typeface="Arial Narrow"/>
              </a:rPr>
              <a:t>2024</a:t>
            </a:r>
            <a:r>
              <a:rPr lang="en-US" b="0">
                <a:latin typeface="Arial Narrow"/>
              </a:rPr>
              <a:t> Orange Card Rules for Team Staff</a:t>
            </a:r>
            <a:endParaRPr lang="en-GB" b="0">
              <a:latin typeface="Arial Narrow"/>
            </a:endParaRPr>
          </a:p>
        </p:txBody>
      </p:sp>
      <p:sp>
        <p:nvSpPr>
          <p:cNvPr id="6" name="Rectangle 5">
            <a:extLst>
              <a:ext uri="{FF2B5EF4-FFF2-40B4-BE49-F238E27FC236}">
                <a16:creationId xmlns:a16="http://schemas.microsoft.com/office/drawing/2014/main" id="{A536E2C5-A5E6-4988-AD6B-67C0B0FFC57B}"/>
              </a:ext>
            </a:extLst>
          </p:cNvPr>
          <p:cNvSpPr/>
          <p:nvPr/>
        </p:nvSpPr>
        <p:spPr>
          <a:xfrm>
            <a:off x="124054" y="76429"/>
            <a:ext cx="8895892" cy="67318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52CAC5-E106-4CF4-82A6-F41E3A31530C}"/>
              </a:ext>
            </a:extLst>
          </p:cNvPr>
          <p:cNvSpPr txBox="1"/>
          <p:nvPr/>
        </p:nvSpPr>
        <p:spPr>
          <a:xfrm>
            <a:off x="342129" y="773782"/>
            <a:ext cx="8459742" cy="369332"/>
          </a:xfrm>
          <a:prstGeom prst="rect">
            <a:avLst/>
          </a:prstGeom>
          <a:noFill/>
        </p:spPr>
        <p:txBody>
          <a:bodyPr wrap="square">
            <a:spAutoFit/>
          </a:bodyPr>
          <a:lstStyle/>
          <a:p>
            <a:endParaRPr lang="en-GB">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39FC247-27D5-439C-986A-C36C556AA526}"/>
              </a:ext>
            </a:extLst>
          </p:cNvPr>
          <p:cNvSpPr txBox="1"/>
          <p:nvPr/>
        </p:nvSpPr>
        <p:spPr>
          <a:xfrm>
            <a:off x="281710" y="747270"/>
            <a:ext cx="8572713" cy="5632311"/>
          </a:xfrm>
          <a:prstGeom prst="rect">
            <a:avLst/>
          </a:prstGeom>
          <a:noFill/>
        </p:spPr>
        <p:txBody>
          <a:bodyPr wrap="square">
            <a:spAutoFit/>
          </a:bodyPr>
          <a:lstStyle/>
          <a:p>
            <a:r>
              <a:rPr lang="en-GB" sz="2000" b="1">
                <a:latin typeface="Arial" panose="020B0604020202020204" pitchFamily="34" charset="0"/>
                <a:cs typeface="Arial" panose="020B0604020202020204" pitchFamily="34" charset="0"/>
              </a:rPr>
              <a:t>Additional Rules for the Ten Tors Challenge.</a:t>
            </a:r>
          </a:p>
          <a:p>
            <a:endParaRPr lang="en-GB" sz="2000" b="1">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Extraction Contingency. </a:t>
            </a:r>
          </a:p>
          <a:p>
            <a:r>
              <a:rPr lang="en-GB" sz="2000">
                <a:latin typeface="Arial" panose="020B0604020202020204" pitchFamily="34" charset="0"/>
                <a:cs typeface="Arial" panose="020B0604020202020204" pitchFamily="34" charset="0"/>
              </a:rPr>
              <a:t>To support contingency plans for extracting large numbers of participants off the moor from Sat 0700hrs until the Establishment’s final departure from Okehampton Camp, any Establishment with more than one team in the TTC is required to:</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Designate a road legal minibus which is to:</a:t>
            </a:r>
          </a:p>
          <a:p>
            <a:pPr marL="742950" lvl="1" indent="-285750">
              <a:buFont typeface="Arial" panose="020B0604020202020204" pitchFamily="34" charset="0"/>
              <a:buChar char="•"/>
            </a:pPr>
            <a:r>
              <a:rPr lang="en-GB" sz="2000">
                <a:latin typeface="Arial" panose="020B0604020202020204" pitchFamily="34" charset="0"/>
                <a:cs typeface="Arial" panose="020B0604020202020204" pitchFamily="34" charset="0"/>
              </a:rPr>
              <a:t>Be </a:t>
            </a:r>
            <a:r>
              <a:rPr lang="en-GB" sz="2000">
                <a:highlight>
                  <a:srgbClr val="FFFF00"/>
                </a:highlight>
                <a:latin typeface="Arial" panose="020B0604020202020204" pitchFamily="34" charset="0"/>
                <a:cs typeface="Arial" panose="020B0604020202020204" pitchFamily="34" charset="0"/>
              </a:rPr>
              <a:t>insured to transport participants from any Establishment</a:t>
            </a:r>
            <a:r>
              <a:rPr lang="en-GB" sz="200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GB" sz="2000">
                <a:latin typeface="Arial" panose="020B0604020202020204" pitchFamily="34" charset="0"/>
                <a:cs typeface="Arial" panose="020B0604020202020204" pitchFamily="34" charset="0"/>
              </a:rPr>
              <a:t>Remain parked as directed in Okehampton Camp.</a:t>
            </a:r>
          </a:p>
          <a:p>
            <a:r>
              <a:rPr lang="en-GB" sz="2000">
                <a:latin typeface="Arial" panose="020B0604020202020204" pitchFamily="34" charset="0"/>
                <a:cs typeface="Arial" panose="020B0604020202020204" pitchFamily="34" charset="0"/>
              </a:rPr>
              <a:t>• </a:t>
            </a:r>
            <a:r>
              <a:rPr lang="en-GB" sz="2000">
                <a:highlight>
                  <a:srgbClr val="FFFF00"/>
                </a:highlight>
                <a:latin typeface="Arial" panose="020B0604020202020204" pitchFamily="34" charset="0"/>
                <a:cs typeface="Arial" panose="020B0604020202020204" pitchFamily="34" charset="0"/>
              </a:rPr>
              <a:t>Ensure a qualified and DBS-checked adult is fit and available to drive at one hour’s notice</a:t>
            </a:r>
            <a:r>
              <a:rPr lang="en-GB" sz="2000">
                <a:latin typeface="Arial" panose="020B0604020202020204" pitchFamily="34" charset="0"/>
                <a:cs typeface="Arial" panose="020B0604020202020204" pitchFamily="34" charset="0"/>
              </a:rPr>
              <a:t>.</a:t>
            </a:r>
          </a:p>
          <a:p>
            <a:r>
              <a:rPr lang="en-GB" sz="2000">
                <a:latin typeface="Arial" panose="020B0604020202020204" pitchFamily="34" charset="0"/>
                <a:cs typeface="Arial" panose="020B0604020202020204" pitchFamily="34" charset="0"/>
              </a:rPr>
              <a:t>• Plan for both to be deployed across Dartmoor in support of the Event </a:t>
            </a:r>
            <a:r>
              <a:rPr lang="en-GB" sz="2000">
                <a:highlight>
                  <a:srgbClr val="FFFF00"/>
                </a:highlight>
                <a:latin typeface="Arial" panose="020B0604020202020204" pitchFamily="34" charset="0"/>
                <a:cs typeface="Arial" panose="020B0604020202020204" pitchFamily="34" charset="0"/>
              </a:rPr>
              <a:t>at the cost of the Establishment</a:t>
            </a:r>
            <a:r>
              <a:rPr lang="en-GB" sz="2000">
                <a:latin typeface="Arial" panose="020B0604020202020204" pitchFamily="34" charset="0"/>
                <a:cs typeface="Arial" panose="020B0604020202020204" pitchFamily="34" charset="0"/>
              </a:rPr>
              <a:t>.</a:t>
            </a:r>
          </a:p>
          <a:p>
            <a:endParaRPr lang="en-GB" sz="2000">
              <a:latin typeface="Arial" panose="020B0604020202020204" pitchFamily="34" charset="0"/>
              <a:cs typeface="Arial" panose="020B0604020202020204" pitchFamily="34" charset="0"/>
            </a:endParaRPr>
          </a:p>
          <a:p>
            <a:r>
              <a:rPr lang="en-GB" sz="2000" b="1">
                <a:latin typeface="Arial" panose="020B0604020202020204" pitchFamily="34" charset="0"/>
                <a:cs typeface="Arial" panose="020B0604020202020204" pitchFamily="34" charset="0"/>
              </a:rPr>
              <a:t>TMs Update</a:t>
            </a:r>
            <a:r>
              <a:rPr lang="en-GB" sz="2000">
                <a:latin typeface="Arial" panose="020B0604020202020204" pitchFamily="34" charset="0"/>
                <a:cs typeface="Arial" panose="020B0604020202020204" pitchFamily="34" charset="0"/>
              </a:rPr>
              <a:t>. The Team Managers’ Update on Sat 1800hrs will include critical safety information for the following day and thus </a:t>
            </a:r>
            <a:r>
              <a:rPr lang="en-GB" sz="2000">
                <a:highlight>
                  <a:srgbClr val="FFFF00"/>
                </a:highlight>
                <a:latin typeface="Arial" panose="020B0604020202020204" pitchFamily="34" charset="0"/>
                <a:cs typeface="Arial" panose="020B0604020202020204" pitchFamily="34" charset="0"/>
              </a:rPr>
              <a:t>attendance from at least one member of Staff per Team is mandatory.</a:t>
            </a:r>
          </a:p>
        </p:txBody>
      </p:sp>
    </p:spTree>
    <p:extLst>
      <p:ext uri="{BB962C8B-B14F-4D97-AF65-F5344CB8AC3E}">
        <p14:creationId xmlns:p14="http://schemas.microsoft.com/office/powerpoint/2010/main" val="3865242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CF9D42C-89EF-4A65-8BC3-68D090406A46}"/>
              </a:ext>
            </a:extLst>
          </p:cNvPr>
          <p:cNvSpPr/>
          <p:nvPr/>
        </p:nvSpPr>
        <p:spPr>
          <a:xfrm>
            <a:off x="566736" y="2057400"/>
            <a:ext cx="8010525" cy="18669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23" name="Slide Number Placeholder 4">
            <a:extLst>
              <a:ext uri="{FF2B5EF4-FFF2-40B4-BE49-F238E27FC236}">
                <a16:creationId xmlns:a16="http://schemas.microsoft.com/office/drawing/2014/main" id="{0369D596-A7F7-4A07-AED9-F0F2B5D45644}"/>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eaLnBrk="1" hangingPunct="1"/>
            <a:fld id="{5A36AEA5-20A8-4B7E-9F57-7C65E53EF579}" type="slidenum">
              <a:rPr lang="en-GB" altLang="en-US" sz="1000" b="0" smtClean="0">
                <a:solidFill>
                  <a:srgbClr val="A8A99E"/>
                </a:solidFill>
              </a:rPr>
              <a:pPr eaLnBrk="1" hangingPunct="1"/>
              <a:t>12</a:t>
            </a:fld>
            <a:endParaRPr lang="en-GB" altLang="en-US" sz="1000" b="0">
              <a:solidFill>
                <a:srgbClr val="A8A99E"/>
              </a:solidFill>
            </a:endParaRPr>
          </a:p>
        </p:txBody>
      </p:sp>
      <p:sp>
        <p:nvSpPr>
          <p:cNvPr id="14" name="Text Placeholder 3">
            <a:extLst>
              <a:ext uri="{FF2B5EF4-FFF2-40B4-BE49-F238E27FC236}">
                <a16:creationId xmlns:a16="http://schemas.microsoft.com/office/drawing/2014/main" id="{5444EF35-05CA-48F9-865B-193EF0272A5E}"/>
              </a:ext>
            </a:extLst>
          </p:cNvPr>
          <p:cNvSpPr>
            <a:spLocks noGrp="1"/>
          </p:cNvSpPr>
          <p:nvPr>
            <p:ph type="body" sz="quarter" idx="10"/>
          </p:nvPr>
        </p:nvSpPr>
        <p:spPr>
          <a:xfrm>
            <a:off x="436311" y="637580"/>
            <a:ext cx="6882507" cy="405102"/>
          </a:xfrm>
          <a:solidFill>
            <a:schemeClr val="accent6">
              <a:lumMod val="40000"/>
              <a:lumOff val="60000"/>
            </a:schemeClr>
          </a:solidFill>
        </p:spPr>
        <p:txBody>
          <a:bodyPr/>
          <a:lstStyle/>
          <a:p>
            <a:pPr eaLnBrk="1" fontAlgn="auto" hangingPunct="1">
              <a:spcAft>
                <a:spcPts val="0"/>
              </a:spcAft>
              <a:defRPr/>
            </a:pPr>
            <a:r>
              <a:rPr lang="en-US">
                <a:latin typeface="Arial Narrow"/>
              </a:rPr>
              <a:t>Ten Tors 2024 PINK Card Rules for PARTICIPANTS</a:t>
            </a:r>
            <a:endParaRPr lang="en-GB">
              <a:latin typeface="Arial Narrow"/>
            </a:endParaRPr>
          </a:p>
        </p:txBody>
      </p:sp>
      <p:sp>
        <p:nvSpPr>
          <p:cNvPr id="30727" name="Rectangle 2">
            <a:extLst>
              <a:ext uri="{FF2B5EF4-FFF2-40B4-BE49-F238E27FC236}">
                <a16:creationId xmlns:a16="http://schemas.microsoft.com/office/drawing/2014/main" id="{DD768895-2E7E-4428-918E-978112289A37}"/>
              </a:ext>
            </a:extLst>
          </p:cNvPr>
          <p:cNvSpPr>
            <a:spLocks noChangeArrowheads="1"/>
          </p:cNvSpPr>
          <p:nvPr/>
        </p:nvSpPr>
        <p:spPr bwMode="auto">
          <a:xfrm>
            <a:off x="566736" y="2339449"/>
            <a:ext cx="8010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r>
              <a:rPr lang="en-GB" altLang="en-US" sz="2000">
                <a:solidFill>
                  <a:srgbClr val="000000"/>
                </a:solidFill>
              </a:rPr>
              <a:t>These Rules must be carried by the Team / Walking Leader and Deputy and followed by all participants. </a:t>
            </a:r>
            <a:endParaRPr lang="en-GB" altLang="en-US" sz="2000" b="0">
              <a:solidFill>
                <a:srgbClr val="000000"/>
              </a:solidFill>
            </a:endParaRPr>
          </a:p>
          <a:p>
            <a:r>
              <a:rPr lang="en-GB" altLang="en-US" sz="2000">
                <a:solidFill>
                  <a:srgbClr val="000000"/>
                </a:solidFill>
              </a:rPr>
              <a:t>Ignoring them may disqualify your Team or Establishment from this or future Ten Tors. </a:t>
            </a:r>
            <a:endParaRPr lang="en-GB" altLang="en-US" sz="2000"/>
          </a:p>
        </p:txBody>
      </p:sp>
      <p:pic>
        <p:nvPicPr>
          <p:cNvPr id="2" name="Picture 1">
            <a:extLst>
              <a:ext uri="{FF2B5EF4-FFF2-40B4-BE49-F238E27FC236}">
                <a16:creationId xmlns:a16="http://schemas.microsoft.com/office/drawing/2014/main" id="{A767E364-395A-4EB0-84A2-A539A237B2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6616" y="296717"/>
            <a:ext cx="1182727" cy="432854"/>
          </a:xfrm>
          <a:prstGeom prst="rect">
            <a:avLst/>
          </a:prstGeom>
        </p:spPr>
      </p:pic>
      <p:sp>
        <p:nvSpPr>
          <p:cNvPr id="10" name="TextBox 9">
            <a:extLst>
              <a:ext uri="{FF2B5EF4-FFF2-40B4-BE49-F238E27FC236}">
                <a16:creationId xmlns:a16="http://schemas.microsoft.com/office/drawing/2014/main" id="{D62E9BA2-79D7-4C11-BC37-CA8EA1030535}"/>
              </a:ext>
            </a:extLst>
          </p:cNvPr>
          <p:cNvSpPr txBox="1"/>
          <p:nvPr/>
        </p:nvSpPr>
        <p:spPr>
          <a:xfrm>
            <a:off x="2266122" y="4206349"/>
            <a:ext cx="4611756" cy="923330"/>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Final details for the Pink </a:t>
            </a:r>
            <a:r>
              <a:rPr lang="en-GB">
                <a:latin typeface="Arial" panose="020B0604020202020204" pitchFamily="34" charset="0"/>
                <a:cs typeface="Arial" panose="020B0604020202020204" pitchFamily="34" charset="0"/>
              </a:rPr>
              <a:t>C</a:t>
            </a:r>
            <a:r>
              <a:rPr lang="en-GB" sz="1800">
                <a:latin typeface="Arial" panose="020B0604020202020204" pitchFamily="34" charset="0"/>
                <a:cs typeface="Arial" panose="020B0604020202020204" pitchFamily="34" charset="0"/>
              </a:rPr>
              <a:t>ard will be updated and published by 2 May 2024. </a:t>
            </a:r>
          </a:p>
          <a:p>
            <a:pPr algn="ctr"/>
            <a:r>
              <a:rPr lang="en-GB" sz="1800">
                <a:latin typeface="Arial" panose="020B0604020202020204" pitchFamily="34" charset="0"/>
                <a:cs typeface="Arial" panose="020B0604020202020204" pitchFamily="34" charset="0"/>
              </a:rPr>
              <a:t>The draft is available on the website.</a:t>
            </a:r>
          </a:p>
        </p:txBody>
      </p:sp>
      <p:sp>
        <p:nvSpPr>
          <p:cNvPr id="11" name="Rectangle 10">
            <a:extLst>
              <a:ext uri="{FF2B5EF4-FFF2-40B4-BE49-F238E27FC236}">
                <a16:creationId xmlns:a16="http://schemas.microsoft.com/office/drawing/2014/main" id="{EC13A67A-CD26-4677-B7E7-9624F009502F}"/>
              </a:ext>
            </a:extLst>
          </p:cNvPr>
          <p:cNvSpPr/>
          <p:nvPr/>
        </p:nvSpPr>
        <p:spPr>
          <a:xfrm>
            <a:off x="146508" y="126124"/>
            <a:ext cx="8895892" cy="6617457"/>
          </a:xfrm>
          <a:prstGeom prst="rect">
            <a:avLst/>
          </a:prstGeom>
          <a:no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5369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7">
            <a:extLst>
              <a:ext uri="{FF2B5EF4-FFF2-40B4-BE49-F238E27FC236}">
                <a16:creationId xmlns:a16="http://schemas.microsoft.com/office/drawing/2014/main" id="{9CE1D74C-AE8B-4CF4-9935-4F0FB3652C6A}"/>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endParaRPr lang="en-GB" altLang="en-US" sz="1000">
              <a:solidFill>
                <a:srgbClr val="A8A99E"/>
              </a:solidFill>
            </a:endParaRPr>
          </a:p>
        </p:txBody>
      </p:sp>
      <p:sp>
        <p:nvSpPr>
          <p:cNvPr id="10" name="Content Placeholder 9">
            <a:extLst>
              <a:ext uri="{FF2B5EF4-FFF2-40B4-BE49-F238E27FC236}">
                <a16:creationId xmlns:a16="http://schemas.microsoft.com/office/drawing/2014/main" id="{88A90C8E-3EC5-4041-A151-7EA66B7EF662}"/>
              </a:ext>
            </a:extLst>
          </p:cNvPr>
          <p:cNvSpPr>
            <a:spLocks noGrp="1"/>
          </p:cNvSpPr>
          <p:nvPr>
            <p:ph idx="1"/>
          </p:nvPr>
        </p:nvSpPr>
        <p:spPr>
          <a:xfrm>
            <a:off x="547625" y="618463"/>
            <a:ext cx="8293119" cy="6026176"/>
          </a:xfrm>
        </p:spPr>
        <p:txBody>
          <a:bodyPr/>
          <a:lstStyle/>
          <a:p>
            <a:endParaRPr lang="en-GB" sz="2000"/>
          </a:p>
          <a:p>
            <a:r>
              <a:rPr lang="en-GB" sz="2000"/>
              <a:t>Includes:</a:t>
            </a:r>
          </a:p>
          <a:p>
            <a:r>
              <a:rPr lang="en-GB" sz="2000" b="1"/>
              <a:t>Emergency procedures</a:t>
            </a:r>
          </a:p>
          <a:p>
            <a:pPr marL="285750" indent="-285750">
              <a:buFont typeface="Arial" panose="020B0604020202020204" pitchFamily="34" charset="0"/>
              <a:buChar char="•"/>
            </a:pPr>
            <a:r>
              <a:rPr lang="en-GB" sz="2000"/>
              <a:t>If you are lost:</a:t>
            </a:r>
          </a:p>
          <a:p>
            <a:pPr marL="285750" indent="-285750">
              <a:buFont typeface="Arial" panose="020B0604020202020204" pitchFamily="34" charset="0"/>
              <a:buChar char="•"/>
            </a:pPr>
            <a:r>
              <a:rPr lang="en-GB" sz="2000"/>
              <a:t>If you have a casualty</a:t>
            </a:r>
          </a:p>
          <a:p>
            <a:r>
              <a:rPr lang="en-GB" sz="2000" b="1"/>
              <a:t>Moorland hazards:</a:t>
            </a:r>
          </a:p>
          <a:p>
            <a:pPr marL="285750" indent="-285750">
              <a:buFont typeface="Arial" panose="020B0604020202020204" pitchFamily="34" charset="0"/>
              <a:buChar char="•"/>
            </a:pPr>
            <a:r>
              <a:rPr lang="en-GB" sz="2000"/>
              <a:t>Water crossings.</a:t>
            </a:r>
          </a:p>
          <a:p>
            <a:pPr marL="285750" indent="-285750">
              <a:buFont typeface="Arial" panose="020B0604020202020204" pitchFamily="34" charset="0"/>
              <a:buChar char="•"/>
            </a:pPr>
            <a:r>
              <a:rPr lang="en-GB" sz="2000"/>
              <a:t>Unexploded Ordnance.</a:t>
            </a:r>
          </a:p>
          <a:p>
            <a:pPr marL="285750" indent="-285750">
              <a:buFont typeface="Arial" panose="020B0604020202020204" pitchFamily="34" charset="0"/>
              <a:buChar char="•"/>
            </a:pPr>
            <a:r>
              <a:rPr lang="en-GB" sz="2000"/>
              <a:t>Adders.</a:t>
            </a:r>
          </a:p>
          <a:p>
            <a:pPr marL="285750" indent="-285750">
              <a:buFont typeface="Arial" panose="020B0604020202020204" pitchFamily="34" charset="0"/>
              <a:buChar char="•"/>
            </a:pPr>
            <a:r>
              <a:rPr lang="en-GB" sz="2000"/>
              <a:t>Ticks. </a:t>
            </a:r>
          </a:p>
          <a:p>
            <a:pPr marL="285750" indent="-285750">
              <a:buFont typeface="Arial" panose="020B0604020202020204" pitchFamily="34" charset="0"/>
              <a:buChar char="•"/>
            </a:pPr>
            <a:r>
              <a:rPr lang="en-GB" sz="2000"/>
              <a:t>Thunderstorms.</a:t>
            </a:r>
          </a:p>
          <a:p>
            <a:pPr marL="285750" indent="-285750">
              <a:buFont typeface="Arial" panose="020B0604020202020204" pitchFamily="34" charset="0"/>
              <a:buChar char="•"/>
            </a:pPr>
            <a:endParaRPr lang="en-GB" b="1"/>
          </a:p>
          <a:p>
            <a:endParaRPr lang="en-GB"/>
          </a:p>
        </p:txBody>
      </p:sp>
      <p:sp>
        <p:nvSpPr>
          <p:cNvPr id="13" name="Rectangle 12">
            <a:extLst>
              <a:ext uri="{FF2B5EF4-FFF2-40B4-BE49-F238E27FC236}">
                <a16:creationId xmlns:a16="http://schemas.microsoft.com/office/drawing/2014/main" id="{08343E88-EBDE-4AA4-8FCF-96814F8DDBB1}"/>
              </a:ext>
            </a:extLst>
          </p:cNvPr>
          <p:cNvSpPr/>
          <p:nvPr/>
        </p:nvSpPr>
        <p:spPr>
          <a:xfrm>
            <a:off x="146508" y="126124"/>
            <a:ext cx="8895892" cy="6617457"/>
          </a:xfrm>
          <a:prstGeom prst="rect">
            <a:avLst/>
          </a:prstGeom>
          <a:no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3">
            <a:extLst>
              <a:ext uri="{FF2B5EF4-FFF2-40B4-BE49-F238E27FC236}">
                <a16:creationId xmlns:a16="http://schemas.microsoft.com/office/drawing/2014/main" id="{93EBE645-FF54-4AE0-808D-DFB80E1D40BF}"/>
              </a:ext>
            </a:extLst>
          </p:cNvPr>
          <p:cNvSpPr>
            <a:spLocks noGrp="1"/>
          </p:cNvSpPr>
          <p:nvPr>
            <p:ph type="body" sz="quarter" idx="10"/>
          </p:nvPr>
        </p:nvSpPr>
        <p:spPr>
          <a:xfrm>
            <a:off x="207711" y="213361"/>
            <a:ext cx="6882507" cy="405102"/>
          </a:xfrm>
          <a:solidFill>
            <a:schemeClr val="accent6">
              <a:lumMod val="40000"/>
              <a:lumOff val="60000"/>
            </a:schemeClr>
          </a:solidFill>
        </p:spPr>
        <p:txBody>
          <a:bodyPr/>
          <a:lstStyle/>
          <a:p>
            <a:pPr eaLnBrk="1" fontAlgn="auto" hangingPunct="1">
              <a:spcAft>
                <a:spcPts val="0"/>
              </a:spcAft>
              <a:defRPr/>
            </a:pPr>
            <a:r>
              <a:rPr lang="en-US">
                <a:latin typeface="Arial Narrow"/>
              </a:rPr>
              <a:t>Ten Tors 2024 PINK Card Rules for PARTICIPANTS</a:t>
            </a:r>
            <a:endParaRPr lang="en-GB">
              <a:latin typeface="Arial Narrow"/>
            </a:endParaRPr>
          </a:p>
        </p:txBody>
      </p:sp>
    </p:spTree>
    <p:extLst>
      <p:ext uri="{BB962C8B-B14F-4D97-AF65-F5344CB8AC3E}">
        <p14:creationId xmlns:p14="http://schemas.microsoft.com/office/powerpoint/2010/main" val="284078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7">
            <a:extLst>
              <a:ext uri="{FF2B5EF4-FFF2-40B4-BE49-F238E27FC236}">
                <a16:creationId xmlns:a16="http://schemas.microsoft.com/office/drawing/2014/main" id="{9CE1D74C-AE8B-4CF4-9935-4F0FB3652C6A}"/>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endParaRPr lang="en-GB" altLang="en-US" sz="1000">
              <a:solidFill>
                <a:srgbClr val="A8A99E"/>
              </a:solidFill>
            </a:endParaRPr>
          </a:p>
        </p:txBody>
      </p:sp>
      <p:sp>
        <p:nvSpPr>
          <p:cNvPr id="10" name="Content Placeholder 9">
            <a:extLst>
              <a:ext uri="{FF2B5EF4-FFF2-40B4-BE49-F238E27FC236}">
                <a16:creationId xmlns:a16="http://schemas.microsoft.com/office/drawing/2014/main" id="{88A90C8E-3EC5-4041-A151-7EA66B7EF662}"/>
              </a:ext>
            </a:extLst>
          </p:cNvPr>
          <p:cNvSpPr>
            <a:spLocks noGrp="1"/>
          </p:cNvSpPr>
          <p:nvPr>
            <p:ph idx="1"/>
          </p:nvPr>
        </p:nvSpPr>
        <p:spPr>
          <a:xfrm>
            <a:off x="556590" y="705700"/>
            <a:ext cx="8293119" cy="5938939"/>
          </a:xfrm>
        </p:spPr>
        <p:txBody>
          <a:bodyPr/>
          <a:lstStyle/>
          <a:p>
            <a:endParaRPr lang="en-GB" sz="2000"/>
          </a:p>
          <a:p>
            <a:endParaRPr lang="en-GB" sz="2000"/>
          </a:p>
          <a:p>
            <a:endParaRPr lang="en-GB" sz="2000"/>
          </a:p>
          <a:p>
            <a:pPr marL="285750" indent="-285750">
              <a:buFont typeface="Arial" panose="020B0604020202020204" pitchFamily="34" charset="0"/>
              <a:buChar char="•"/>
            </a:pPr>
            <a:endParaRPr lang="en-GB" b="1"/>
          </a:p>
          <a:p>
            <a:endParaRPr lang="en-GB"/>
          </a:p>
        </p:txBody>
      </p:sp>
      <p:sp>
        <p:nvSpPr>
          <p:cNvPr id="13" name="Rectangle 12">
            <a:extLst>
              <a:ext uri="{FF2B5EF4-FFF2-40B4-BE49-F238E27FC236}">
                <a16:creationId xmlns:a16="http://schemas.microsoft.com/office/drawing/2014/main" id="{08343E88-EBDE-4AA4-8FCF-96814F8DDBB1}"/>
              </a:ext>
            </a:extLst>
          </p:cNvPr>
          <p:cNvSpPr/>
          <p:nvPr/>
        </p:nvSpPr>
        <p:spPr>
          <a:xfrm>
            <a:off x="146508" y="126124"/>
            <a:ext cx="8895892" cy="6617457"/>
          </a:xfrm>
          <a:prstGeom prst="rect">
            <a:avLst/>
          </a:prstGeom>
          <a:noFill/>
          <a:ln w="571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3">
            <a:extLst>
              <a:ext uri="{FF2B5EF4-FFF2-40B4-BE49-F238E27FC236}">
                <a16:creationId xmlns:a16="http://schemas.microsoft.com/office/drawing/2014/main" id="{93EBE645-FF54-4AE0-808D-DFB80E1D40BF}"/>
              </a:ext>
            </a:extLst>
          </p:cNvPr>
          <p:cNvSpPr>
            <a:spLocks noGrp="1"/>
          </p:cNvSpPr>
          <p:nvPr>
            <p:ph type="body" sz="quarter" idx="10"/>
          </p:nvPr>
        </p:nvSpPr>
        <p:spPr>
          <a:xfrm>
            <a:off x="207711" y="213361"/>
            <a:ext cx="6882507" cy="405102"/>
          </a:xfrm>
          <a:solidFill>
            <a:schemeClr val="accent6">
              <a:lumMod val="40000"/>
              <a:lumOff val="60000"/>
            </a:schemeClr>
          </a:solidFill>
        </p:spPr>
        <p:txBody>
          <a:bodyPr/>
          <a:lstStyle/>
          <a:p>
            <a:pPr eaLnBrk="1" fontAlgn="auto" hangingPunct="1">
              <a:spcAft>
                <a:spcPts val="0"/>
              </a:spcAft>
              <a:defRPr/>
            </a:pPr>
            <a:r>
              <a:rPr lang="en-US">
                <a:latin typeface="Arial Narrow"/>
              </a:rPr>
              <a:t>Ten Tors 2024 PINK Card Rules for PARTICIPANTS</a:t>
            </a:r>
            <a:endParaRPr lang="en-GB">
              <a:latin typeface="Arial Narrow"/>
            </a:endParaRPr>
          </a:p>
        </p:txBody>
      </p:sp>
      <p:sp>
        <p:nvSpPr>
          <p:cNvPr id="8" name="TextBox 7">
            <a:extLst>
              <a:ext uri="{FF2B5EF4-FFF2-40B4-BE49-F238E27FC236}">
                <a16:creationId xmlns:a16="http://schemas.microsoft.com/office/drawing/2014/main" id="{23EECD26-448D-4B6D-BDE0-1FE136052A3C}"/>
              </a:ext>
            </a:extLst>
          </p:cNvPr>
          <p:cNvSpPr txBox="1"/>
          <p:nvPr/>
        </p:nvSpPr>
        <p:spPr>
          <a:xfrm>
            <a:off x="287398" y="828413"/>
            <a:ext cx="8300012" cy="5755422"/>
          </a:xfrm>
          <a:prstGeom prst="rect">
            <a:avLst/>
          </a:prstGeom>
          <a:noFill/>
        </p:spPr>
        <p:txBody>
          <a:bodyPr wrap="square">
            <a:spAutoFit/>
          </a:bodyPr>
          <a:lstStyle/>
          <a:p>
            <a:r>
              <a:rPr lang="en-GB" sz="1600" b="1" dirty="0">
                <a:latin typeface="Arial" panose="020B0604020202020204" pitchFamily="34" charset="0"/>
                <a:cs typeface="Arial" panose="020B0604020202020204" pitchFamily="34" charset="0"/>
              </a:rPr>
              <a:t>Cold Injury (Hypothermia).</a:t>
            </a:r>
          </a:p>
          <a:p>
            <a:r>
              <a:rPr lang="en-GB" sz="1600" dirty="0">
                <a:latin typeface="Arial" panose="020B0604020202020204" pitchFamily="34" charset="0"/>
                <a:cs typeface="Arial" panose="020B0604020202020204" pitchFamily="34" charset="0"/>
              </a:rPr>
              <a:t>• Extreme cold, violent shivering, stiffness, tiredness, increased heart rate and irrational behaviour.</a:t>
            </a:r>
          </a:p>
          <a:p>
            <a:r>
              <a:rPr lang="en-GB" sz="1600" dirty="0">
                <a:latin typeface="Arial" panose="020B0604020202020204" pitchFamily="34" charset="0"/>
                <a:cs typeface="Arial" panose="020B0604020202020204" pitchFamily="34" charset="0"/>
              </a:rPr>
              <a:t>• Stop, get under cover, replace wet clothing, rewarm slowly, add extra layers, give warm sweet drink or energy food; do not try to warm by rubbing limbs.</a:t>
            </a:r>
          </a:p>
          <a:p>
            <a:r>
              <a:rPr lang="en-GB" sz="1600" b="1" dirty="0">
                <a:latin typeface="Arial" panose="020B0604020202020204" pitchFamily="34" charset="0"/>
                <a:cs typeface="Arial" panose="020B0604020202020204" pitchFamily="34" charset="0"/>
              </a:rPr>
              <a:t>Non-freezing cold injury.</a:t>
            </a:r>
          </a:p>
          <a:p>
            <a:r>
              <a:rPr lang="en-GB" sz="1600" dirty="0">
                <a:latin typeface="Arial" panose="020B0604020202020204" pitchFamily="34" charset="0"/>
                <a:cs typeface="Arial" panose="020B0604020202020204" pitchFamily="34" charset="0"/>
              </a:rPr>
              <a:t>• Hands and feet suffer pins and needles and / or feel numb.</a:t>
            </a:r>
          </a:p>
          <a:p>
            <a:r>
              <a:rPr lang="en-GB" sz="1600" dirty="0">
                <a:latin typeface="Arial" panose="020B0604020202020204" pitchFamily="34" charset="0"/>
                <a:cs typeface="Arial" panose="020B0604020202020204" pitchFamily="34" charset="0"/>
              </a:rPr>
              <a:t>• Dry hands and feet, change socks and gloves, use foot powder, wriggle limbs and exercise.</a:t>
            </a:r>
          </a:p>
          <a:p>
            <a:r>
              <a:rPr lang="en-GB" sz="1600" b="1" dirty="0">
                <a:latin typeface="Arial" panose="020B0604020202020204" pitchFamily="34" charset="0"/>
                <a:cs typeface="Arial" panose="020B0604020202020204" pitchFamily="34" charset="0"/>
              </a:rPr>
              <a:t>Freezing cold injury.</a:t>
            </a:r>
          </a:p>
          <a:p>
            <a:r>
              <a:rPr lang="en-GB" sz="1600" dirty="0">
                <a:latin typeface="Arial" panose="020B0604020202020204" pitchFamily="34" charset="0"/>
                <a:cs typeface="Arial" panose="020B0604020202020204" pitchFamily="34" charset="0"/>
              </a:rPr>
              <a:t>• Cold, painful, tingling followed by numbness (including if moved) and mottled white and pink skin.</a:t>
            </a:r>
          </a:p>
          <a:p>
            <a:r>
              <a:rPr lang="en-GB" sz="1600" dirty="0">
                <a:latin typeface="Arial" panose="020B0604020202020204" pitchFamily="34" charset="0"/>
                <a:cs typeface="Arial" panose="020B0604020202020204" pitchFamily="34" charset="0"/>
              </a:rPr>
              <a:t>• Get into shelter; do not re-warm.</a:t>
            </a:r>
          </a:p>
          <a:p>
            <a:r>
              <a:rPr lang="en-GB" sz="1600" b="1" dirty="0">
                <a:highlight>
                  <a:srgbClr val="FFFF00"/>
                </a:highlight>
                <a:latin typeface="Arial" panose="020B0604020202020204" pitchFamily="34" charset="0"/>
                <a:cs typeface="Arial" panose="020B0604020202020204" pitchFamily="34" charset="0"/>
              </a:rPr>
              <a:t>Heat illness (Hyperthermia).</a:t>
            </a:r>
          </a:p>
          <a:p>
            <a:r>
              <a:rPr lang="en-GB" sz="1600" dirty="0">
                <a:latin typeface="Arial" panose="020B0604020202020204" pitchFamily="34" charset="0"/>
                <a:cs typeface="Arial" panose="020B0604020202020204" pitchFamily="34" charset="0"/>
              </a:rPr>
              <a:t>• Nausea, vomiting, cramps, disturbed vision, agitation, dizziness and confusion.</a:t>
            </a:r>
          </a:p>
          <a:p>
            <a:r>
              <a:rPr lang="en-GB" sz="1600" dirty="0">
                <a:latin typeface="Arial" panose="020B0604020202020204" pitchFamily="34" charset="0"/>
                <a:cs typeface="Arial" panose="020B0604020202020204" pitchFamily="34" charset="0"/>
              </a:rPr>
              <a:t>• Stop, lie casualty in the shade, remove appropriate layers of clothing, and apply wet cloth to limbs and head. If conscious give water and elevate feet; if unconscious place in the recovery position.</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In all cases of climatic injury request assistance immediately and be aware that others are also likely to be at risk.</a:t>
            </a:r>
          </a:p>
          <a:p>
            <a:endParaRPr lang="en-GB" sz="1600" dirty="0">
              <a:latin typeface="Arial" panose="020B0604020202020204" pitchFamily="34" charset="0"/>
              <a:cs typeface="Arial" panose="020B0604020202020204" pitchFamily="34" charset="0"/>
            </a:endParaRPr>
          </a:p>
          <a:p>
            <a:r>
              <a:rPr lang="en-GB" sz="1800" dirty="0">
                <a:effectLst/>
                <a:highlight>
                  <a:srgbClr val="FFFF00"/>
                </a:highlight>
                <a:latin typeface="Arial" panose="020B0604020202020204" pitchFamily="34" charset="0"/>
                <a:ea typeface="Times New Roman" panose="02020603050405020304" pitchFamily="18" charset="0"/>
              </a:rPr>
              <a:t>N.B. Water self-replenishment and purification is the team’s responsibility.</a:t>
            </a:r>
            <a:endParaRPr lang="en-GB" sz="16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09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6C3AE-6EF1-4E7E-888D-8F27DB34F7B6}"/>
              </a:ext>
            </a:extLst>
          </p:cNvPr>
          <p:cNvSpPr>
            <a:spLocks noGrp="1"/>
          </p:cNvSpPr>
          <p:nvPr>
            <p:ph idx="1"/>
          </p:nvPr>
        </p:nvSpPr>
        <p:spPr>
          <a:xfrm>
            <a:off x="576263" y="1223963"/>
            <a:ext cx="7920037" cy="5173662"/>
          </a:xfrm>
        </p:spPr>
        <p:txBody>
          <a:bodyPr anchor="t"/>
          <a:lstStyle/>
          <a:p>
            <a:pPr marL="285750" indent="-285750">
              <a:buFont typeface="Arial" panose="020B0604020202020204" pitchFamily="34" charset="0"/>
              <a:buChar char="•"/>
              <a:defRPr/>
            </a:pPr>
            <a:r>
              <a:rPr lang="en-GB" sz="2000">
                <a:latin typeface="Arial"/>
                <a:cs typeface="Arial"/>
              </a:rPr>
              <a:t>Annex A (as per issued mapping).</a:t>
            </a:r>
          </a:p>
          <a:p>
            <a:pPr marL="285750" indent="-285750">
              <a:buFont typeface="Arial" panose="020B0604020202020204" pitchFamily="34" charset="0"/>
              <a:buChar char="•"/>
              <a:defRPr/>
            </a:pPr>
            <a:r>
              <a:rPr lang="en-GB" sz="2000">
                <a:highlight>
                  <a:srgbClr val="FFFF00"/>
                </a:highlight>
                <a:latin typeface="Arial"/>
                <a:cs typeface="Arial"/>
              </a:rPr>
              <a:t>OOB Rivers &amp; Roads are for the Event ONLY.  </a:t>
            </a:r>
            <a:r>
              <a:rPr lang="en-GB" sz="2000">
                <a:latin typeface="Arial"/>
                <a:cs typeface="Arial"/>
              </a:rPr>
              <a:t>However, in trg, </a:t>
            </a:r>
            <a:r>
              <a:rPr lang="en-GB" sz="2000">
                <a:highlight>
                  <a:srgbClr val="FFFF00"/>
                </a:highlight>
                <a:latin typeface="Arial"/>
                <a:cs typeface="Arial"/>
              </a:rPr>
              <a:t>all TM’s to make sure participants are aware of the crossings state systems</a:t>
            </a:r>
            <a:r>
              <a:rPr lang="en-GB" sz="2000">
                <a:latin typeface="Arial"/>
                <a:cs typeface="Arial"/>
              </a:rPr>
              <a:t>.</a:t>
            </a:r>
          </a:p>
          <a:p>
            <a:pPr marL="285750" indent="-285750">
              <a:buFont typeface="Arial" panose="020B0604020202020204" pitchFamily="34" charset="0"/>
              <a:buChar char="•"/>
              <a:defRPr/>
            </a:pPr>
            <a:r>
              <a:rPr lang="en-GB" sz="2000">
                <a:latin typeface="Arial"/>
                <a:cs typeface="Arial"/>
              </a:rPr>
              <a:t>Monitoring the routes walked by the Ten Tors Challenge teams helps the Organisers to check on safety and environmental compliance; </a:t>
            </a:r>
            <a:r>
              <a:rPr lang="en-GB" sz="2000" err="1">
                <a:latin typeface="Arial"/>
                <a:cs typeface="Arial"/>
              </a:rPr>
              <a:t>eg</a:t>
            </a:r>
            <a:r>
              <a:rPr lang="en-GB" sz="2000">
                <a:latin typeface="Arial"/>
                <a:cs typeface="Arial"/>
              </a:rPr>
              <a:t> monitor river crossings, teams risking road traffic collisions (by walking on unauthorised public roads), entry into Rare Bird Nesting Areas (RBNA), trespass on non-access land.</a:t>
            </a:r>
          </a:p>
          <a:p>
            <a:r>
              <a:rPr lang="en-GB" sz="2000" b="1"/>
              <a:t>Out Of Bounds Areas:</a:t>
            </a:r>
          </a:p>
          <a:p>
            <a:pPr marL="285750" indent="-285750">
              <a:buFont typeface="Arial" panose="020B0604020202020204" pitchFamily="34" charset="0"/>
              <a:buChar char="•"/>
            </a:pPr>
            <a:r>
              <a:rPr lang="en-GB" sz="2000"/>
              <a:t>Metalled roads and an area 200m either side unless designated as in bounds. </a:t>
            </a:r>
          </a:p>
          <a:p>
            <a:pPr marL="285750" indent="-285750">
              <a:buFont typeface="Arial" panose="020B0604020202020204" pitchFamily="34" charset="0"/>
              <a:buChar char="•"/>
            </a:pPr>
            <a:r>
              <a:rPr lang="en-GB" sz="2000"/>
              <a:t>Rivers (as per the River State) and Out Of Bounds Areas as    shown on Annex A to the Rules – </a:t>
            </a:r>
            <a:r>
              <a:rPr lang="en-GB" sz="2000">
                <a:highlight>
                  <a:srgbClr val="FFFF00"/>
                </a:highlight>
              </a:rPr>
              <a:t>ROUTES/CROSSING POINTS          MUST BE ADHERED TO  - DISTANCES ARE CALCULATED BASED ON THIS</a:t>
            </a:r>
            <a:r>
              <a:rPr lang="en-GB" sz="2000"/>
              <a:t>.</a:t>
            </a:r>
          </a:p>
          <a:p>
            <a:pPr>
              <a:defRPr/>
            </a:pPr>
            <a:endParaRPr lang="en-GB" sz="1800"/>
          </a:p>
        </p:txBody>
      </p:sp>
      <p:sp>
        <p:nvSpPr>
          <p:cNvPr id="4" name="Text Placeholder 3">
            <a:extLst>
              <a:ext uri="{FF2B5EF4-FFF2-40B4-BE49-F238E27FC236}">
                <a16:creationId xmlns:a16="http://schemas.microsoft.com/office/drawing/2014/main" id="{D055B4A7-101B-47E8-ADF1-57416D3C047D}"/>
              </a:ext>
            </a:extLst>
          </p:cNvPr>
          <p:cNvSpPr>
            <a:spLocks noGrp="1"/>
          </p:cNvSpPr>
          <p:nvPr>
            <p:ph type="body" sz="quarter" idx="10"/>
          </p:nvPr>
        </p:nvSpPr>
        <p:spPr>
          <a:xfrm>
            <a:off x="576263" y="560388"/>
            <a:ext cx="6724650" cy="406400"/>
          </a:xfrm>
        </p:spPr>
        <p:txBody>
          <a:bodyPr/>
          <a:lstStyle/>
          <a:p>
            <a:pPr eaLnBrk="1" hangingPunct="1">
              <a:defRPr/>
            </a:pPr>
            <a:r>
              <a:rPr lang="en-GB"/>
              <a:t>River CROSSING / ROAD CROSSING / OOBs AREAS</a:t>
            </a:r>
          </a:p>
        </p:txBody>
      </p:sp>
      <p:sp>
        <p:nvSpPr>
          <p:cNvPr id="36868" name="Slide Number Placeholder 7">
            <a:extLst>
              <a:ext uri="{FF2B5EF4-FFF2-40B4-BE49-F238E27FC236}">
                <a16:creationId xmlns:a16="http://schemas.microsoft.com/office/drawing/2014/main" id="{702AA572-FCDF-49F8-88EB-C6E11DB9CEB2}"/>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endParaRPr lang="en-GB" altLang="en-US" sz="1000">
              <a:solidFill>
                <a:srgbClr val="A8A99E"/>
              </a:solidFill>
            </a:endParaRPr>
          </a:p>
        </p:txBody>
      </p:sp>
      <p:sp>
        <p:nvSpPr>
          <p:cNvPr id="7" name="Title 2">
            <a:extLst>
              <a:ext uri="{FF2B5EF4-FFF2-40B4-BE49-F238E27FC236}">
                <a16:creationId xmlns:a16="http://schemas.microsoft.com/office/drawing/2014/main" id="{2293D4B8-8C11-42E1-A761-E1F975C71DF8}"/>
              </a:ext>
            </a:extLst>
          </p:cNvPr>
          <p:cNvSpPr>
            <a:spLocks noGrp="1"/>
          </p:cNvSpPr>
          <p:nvPr>
            <p:ph type="ctrTitle"/>
          </p:nvPr>
        </p:nvSpPr>
        <p:spPr>
          <a:xfrm>
            <a:off x="576000" y="256333"/>
            <a:ext cx="1089575" cy="313932"/>
          </a:xfrm>
        </p:spPr>
        <p:txBody>
          <a:bodyPr/>
          <a:lstStyle/>
          <a:p>
            <a:r>
              <a:rPr lang="en-GB"/>
              <a:t>THE EVENT</a:t>
            </a:r>
          </a:p>
        </p:txBody>
      </p:sp>
    </p:spTree>
    <p:extLst>
      <p:ext uri="{BB962C8B-B14F-4D97-AF65-F5344CB8AC3E}">
        <p14:creationId xmlns:p14="http://schemas.microsoft.com/office/powerpoint/2010/main" val="2406366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1069DC-65E1-4275-9382-8FFE7AE7E704}"/>
              </a:ext>
            </a:extLst>
          </p:cNvPr>
          <p:cNvSpPr>
            <a:spLocks noGrp="1"/>
          </p:cNvSpPr>
          <p:nvPr>
            <p:ph type="body" sz="quarter" idx="10"/>
          </p:nvPr>
        </p:nvSpPr>
        <p:spPr>
          <a:xfrm>
            <a:off x="576263" y="560388"/>
            <a:ext cx="3422650" cy="406400"/>
          </a:xfrm>
        </p:spPr>
        <p:txBody>
          <a:bodyPr/>
          <a:lstStyle/>
          <a:p>
            <a:pPr>
              <a:defRPr/>
            </a:pPr>
            <a:r>
              <a:rPr lang="en-GB"/>
              <a:t>RIVER STATES EXPLAINED</a:t>
            </a:r>
          </a:p>
        </p:txBody>
      </p:sp>
      <p:sp>
        <p:nvSpPr>
          <p:cNvPr id="10" name="Content Placeholder 9">
            <a:extLst>
              <a:ext uri="{FF2B5EF4-FFF2-40B4-BE49-F238E27FC236}">
                <a16:creationId xmlns:a16="http://schemas.microsoft.com/office/drawing/2014/main" id="{781EEF2A-5AD0-4437-B3C8-50BC2641B813}"/>
              </a:ext>
            </a:extLst>
          </p:cNvPr>
          <p:cNvSpPr>
            <a:spLocks noGrp="1"/>
          </p:cNvSpPr>
          <p:nvPr>
            <p:ph idx="1"/>
          </p:nvPr>
        </p:nvSpPr>
        <p:spPr>
          <a:xfrm>
            <a:off x="616369" y="2423051"/>
            <a:ext cx="7920037" cy="3255896"/>
          </a:xfrm>
          <a:ln w="50800">
            <a:solidFill>
              <a:schemeClr val="tx1"/>
            </a:solidFill>
          </a:ln>
        </p:spPr>
        <p:txBody>
          <a:bodyPr/>
          <a:lstStyle/>
          <a:p>
            <a:pPr>
              <a:defRPr/>
            </a:pPr>
            <a:endParaRPr lang="en-GB"/>
          </a:p>
        </p:txBody>
      </p:sp>
      <p:sp>
        <p:nvSpPr>
          <p:cNvPr id="13" name="Freeform: Shape 12">
            <a:extLst>
              <a:ext uri="{FF2B5EF4-FFF2-40B4-BE49-F238E27FC236}">
                <a16:creationId xmlns:a16="http://schemas.microsoft.com/office/drawing/2014/main" id="{8A5FF395-4F28-451A-B4F2-C926A7BB8276}"/>
              </a:ext>
            </a:extLst>
          </p:cNvPr>
          <p:cNvSpPr/>
          <p:nvPr/>
        </p:nvSpPr>
        <p:spPr>
          <a:xfrm>
            <a:off x="2692819" y="4116912"/>
            <a:ext cx="2395537" cy="300038"/>
          </a:xfrm>
          <a:custGeom>
            <a:avLst/>
            <a:gdLst>
              <a:gd name="connsiteX0" fmla="*/ 0 w 2857500"/>
              <a:gd name="connsiteY0" fmla="*/ 0 h 323019"/>
              <a:gd name="connsiteX1" fmla="*/ 728662 w 2857500"/>
              <a:gd name="connsiteY1" fmla="*/ 271463 h 323019"/>
              <a:gd name="connsiteX2" fmla="*/ 1628775 w 2857500"/>
              <a:gd name="connsiteY2" fmla="*/ 300038 h 323019"/>
              <a:gd name="connsiteX3" fmla="*/ 2400300 w 2857500"/>
              <a:gd name="connsiteY3" fmla="*/ 14288 h 323019"/>
              <a:gd name="connsiteX4" fmla="*/ 2857500 w 2857500"/>
              <a:gd name="connsiteY4" fmla="*/ 42863 h 323019"/>
              <a:gd name="connsiteX5" fmla="*/ 2857500 w 2857500"/>
              <a:gd name="connsiteY5" fmla="*/ 42863 h 32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0" h="323019">
                <a:moveTo>
                  <a:pt x="0" y="0"/>
                </a:moveTo>
                <a:cubicBezTo>
                  <a:pt x="228600" y="110728"/>
                  <a:pt x="457200" y="221457"/>
                  <a:pt x="728662" y="271463"/>
                </a:cubicBezTo>
                <a:cubicBezTo>
                  <a:pt x="1000124" y="321469"/>
                  <a:pt x="1350169" y="342900"/>
                  <a:pt x="1628775" y="300038"/>
                </a:cubicBezTo>
                <a:cubicBezTo>
                  <a:pt x="1907381" y="257176"/>
                  <a:pt x="2195512" y="57151"/>
                  <a:pt x="2400300" y="14288"/>
                </a:cubicBezTo>
                <a:cubicBezTo>
                  <a:pt x="2605088" y="-28575"/>
                  <a:pt x="2857500" y="42863"/>
                  <a:pt x="2857500" y="42863"/>
                </a:cubicBezTo>
                <a:lnTo>
                  <a:pt x="2857500" y="42863"/>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Freeform: Shape 14">
            <a:extLst>
              <a:ext uri="{FF2B5EF4-FFF2-40B4-BE49-F238E27FC236}">
                <a16:creationId xmlns:a16="http://schemas.microsoft.com/office/drawing/2014/main" id="{6D4490A3-1E0B-41B9-B5E8-1170B620784D}"/>
              </a:ext>
            </a:extLst>
          </p:cNvPr>
          <p:cNvSpPr/>
          <p:nvPr/>
        </p:nvSpPr>
        <p:spPr>
          <a:xfrm>
            <a:off x="5121694" y="3662887"/>
            <a:ext cx="3600450" cy="1631950"/>
          </a:xfrm>
          <a:custGeom>
            <a:avLst/>
            <a:gdLst>
              <a:gd name="connsiteX0" fmla="*/ 0 w 3600528"/>
              <a:gd name="connsiteY0" fmla="*/ 489402 h 1631728"/>
              <a:gd name="connsiteX1" fmla="*/ 371475 w 3600528"/>
              <a:gd name="connsiteY1" fmla="*/ 818015 h 1631728"/>
              <a:gd name="connsiteX2" fmla="*/ 485775 w 3600528"/>
              <a:gd name="connsiteY2" fmla="*/ 1446665 h 1631728"/>
              <a:gd name="connsiteX3" fmla="*/ 1471612 w 3600528"/>
              <a:gd name="connsiteY3" fmla="*/ 1589540 h 1631728"/>
              <a:gd name="connsiteX4" fmla="*/ 1628775 w 3600528"/>
              <a:gd name="connsiteY4" fmla="*/ 789440 h 1631728"/>
              <a:gd name="connsiteX5" fmla="*/ 1871662 w 3600528"/>
              <a:gd name="connsiteY5" fmla="*/ 17915 h 1631728"/>
              <a:gd name="connsiteX6" fmla="*/ 2657475 w 3600528"/>
              <a:gd name="connsiteY6" fmla="*/ 332240 h 1631728"/>
              <a:gd name="connsiteX7" fmla="*/ 2786062 w 3600528"/>
              <a:gd name="connsiteY7" fmla="*/ 1289502 h 1631728"/>
              <a:gd name="connsiteX8" fmla="*/ 3228975 w 3600528"/>
              <a:gd name="connsiteY8" fmla="*/ 1560965 h 1631728"/>
              <a:gd name="connsiteX9" fmla="*/ 3571875 w 3600528"/>
              <a:gd name="connsiteY9" fmla="*/ 1260927 h 1631728"/>
              <a:gd name="connsiteX10" fmla="*/ 3557587 w 3600528"/>
              <a:gd name="connsiteY10" fmla="*/ 1303790 h 163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0528" h="1631728">
                <a:moveTo>
                  <a:pt x="0" y="489402"/>
                </a:moveTo>
                <a:cubicBezTo>
                  <a:pt x="145256" y="573936"/>
                  <a:pt x="290513" y="658471"/>
                  <a:pt x="371475" y="818015"/>
                </a:cubicBezTo>
                <a:cubicBezTo>
                  <a:pt x="452438" y="977559"/>
                  <a:pt x="302419" y="1318078"/>
                  <a:pt x="485775" y="1446665"/>
                </a:cubicBezTo>
                <a:cubicBezTo>
                  <a:pt x="669131" y="1575252"/>
                  <a:pt x="1281112" y="1699077"/>
                  <a:pt x="1471612" y="1589540"/>
                </a:cubicBezTo>
                <a:cubicBezTo>
                  <a:pt x="1662112" y="1480003"/>
                  <a:pt x="1562100" y="1051378"/>
                  <a:pt x="1628775" y="789440"/>
                </a:cubicBezTo>
                <a:cubicBezTo>
                  <a:pt x="1695450" y="527503"/>
                  <a:pt x="1700212" y="94115"/>
                  <a:pt x="1871662" y="17915"/>
                </a:cubicBezTo>
                <a:cubicBezTo>
                  <a:pt x="2043112" y="-58285"/>
                  <a:pt x="2505075" y="120309"/>
                  <a:pt x="2657475" y="332240"/>
                </a:cubicBezTo>
                <a:cubicBezTo>
                  <a:pt x="2809875" y="544171"/>
                  <a:pt x="2690812" y="1084715"/>
                  <a:pt x="2786062" y="1289502"/>
                </a:cubicBezTo>
                <a:cubicBezTo>
                  <a:pt x="2881312" y="1494289"/>
                  <a:pt x="3098006" y="1565727"/>
                  <a:pt x="3228975" y="1560965"/>
                </a:cubicBezTo>
                <a:cubicBezTo>
                  <a:pt x="3359944" y="1556203"/>
                  <a:pt x="3571875" y="1260927"/>
                  <a:pt x="3571875" y="1260927"/>
                </a:cubicBezTo>
                <a:cubicBezTo>
                  <a:pt x="3626644" y="1218065"/>
                  <a:pt x="3592115" y="1260927"/>
                  <a:pt x="3557587" y="130379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Freeform: Shape 15">
            <a:extLst>
              <a:ext uri="{FF2B5EF4-FFF2-40B4-BE49-F238E27FC236}">
                <a16:creationId xmlns:a16="http://schemas.microsoft.com/office/drawing/2014/main" id="{AC40E33E-F179-4020-80C6-E1B34549ECF6}"/>
              </a:ext>
            </a:extLst>
          </p:cNvPr>
          <p:cNvSpPr/>
          <p:nvPr/>
        </p:nvSpPr>
        <p:spPr>
          <a:xfrm>
            <a:off x="1135481" y="4116912"/>
            <a:ext cx="1524000" cy="384175"/>
          </a:xfrm>
          <a:custGeom>
            <a:avLst/>
            <a:gdLst>
              <a:gd name="connsiteX0" fmla="*/ 1443038 w 1443038"/>
              <a:gd name="connsiteY0" fmla="*/ 5841 h 382906"/>
              <a:gd name="connsiteX1" fmla="*/ 1128713 w 1443038"/>
              <a:gd name="connsiteY1" fmla="*/ 48704 h 382906"/>
              <a:gd name="connsiteX2" fmla="*/ 814388 w 1443038"/>
              <a:gd name="connsiteY2" fmla="*/ 363029 h 382906"/>
              <a:gd name="connsiteX3" fmla="*/ 214313 w 1443038"/>
              <a:gd name="connsiteY3" fmla="*/ 348741 h 382906"/>
              <a:gd name="connsiteX4" fmla="*/ 0 w 1443038"/>
              <a:gd name="connsiteY4" fmla="*/ 334454 h 38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038" h="382906">
                <a:moveTo>
                  <a:pt x="1443038" y="5841"/>
                </a:moveTo>
                <a:cubicBezTo>
                  <a:pt x="1338263" y="-2493"/>
                  <a:pt x="1233488" y="-10827"/>
                  <a:pt x="1128713" y="48704"/>
                </a:cubicBezTo>
                <a:cubicBezTo>
                  <a:pt x="1023938" y="108235"/>
                  <a:pt x="966788" y="313023"/>
                  <a:pt x="814388" y="363029"/>
                </a:cubicBezTo>
                <a:cubicBezTo>
                  <a:pt x="661988" y="413035"/>
                  <a:pt x="350044" y="353503"/>
                  <a:pt x="214313" y="348741"/>
                </a:cubicBezTo>
                <a:cubicBezTo>
                  <a:pt x="78582" y="343979"/>
                  <a:pt x="39291" y="339216"/>
                  <a:pt x="0" y="33445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a:extLst>
              <a:ext uri="{FF2B5EF4-FFF2-40B4-BE49-F238E27FC236}">
                <a16:creationId xmlns:a16="http://schemas.microsoft.com/office/drawing/2014/main" id="{549A7830-0A07-4F57-8E4A-1A66998C17EE}"/>
              </a:ext>
            </a:extLst>
          </p:cNvPr>
          <p:cNvSpPr/>
          <p:nvPr/>
        </p:nvSpPr>
        <p:spPr>
          <a:xfrm rot="20662402">
            <a:off x="6990181" y="3580337"/>
            <a:ext cx="100013" cy="2603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a:extLst>
              <a:ext uri="{FF2B5EF4-FFF2-40B4-BE49-F238E27FC236}">
                <a16:creationId xmlns:a16="http://schemas.microsoft.com/office/drawing/2014/main" id="{C5B540DE-50EF-4D75-9953-2C6091C6C317}"/>
              </a:ext>
            </a:extLst>
          </p:cNvPr>
          <p:cNvSpPr/>
          <p:nvPr/>
        </p:nvSpPr>
        <p:spPr>
          <a:xfrm rot="860559">
            <a:off x="5070894" y="4055000"/>
            <a:ext cx="101600" cy="2603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a:extLst>
              <a:ext uri="{FF2B5EF4-FFF2-40B4-BE49-F238E27FC236}">
                <a16:creationId xmlns:a16="http://schemas.microsoft.com/office/drawing/2014/main" id="{B84535EF-6C1E-449D-8A33-B74645546B03}"/>
              </a:ext>
            </a:extLst>
          </p:cNvPr>
          <p:cNvSpPr/>
          <p:nvPr/>
        </p:nvSpPr>
        <p:spPr>
          <a:xfrm rot="4262674">
            <a:off x="7835525" y="4225656"/>
            <a:ext cx="100012" cy="2603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21">
            <a:extLst>
              <a:ext uri="{FF2B5EF4-FFF2-40B4-BE49-F238E27FC236}">
                <a16:creationId xmlns:a16="http://schemas.microsoft.com/office/drawing/2014/main" id="{DC8EA6D7-95F5-469B-8570-2C1B0190BD14}"/>
              </a:ext>
            </a:extLst>
          </p:cNvPr>
          <p:cNvSpPr/>
          <p:nvPr/>
        </p:nvSpPr>
        <p:spPr>
          <a:xfrm rot="342543">
            <a:off x="3419894" y="4286775"/>
            <a:ext cx="100012" cy="2619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ectangle 22">
            <a:extLst>
              <a:ext uri="{FF2B5EF4-FFF2-40B4-BE49-F238E27FC236}">
                <a16:creationId xmlns:a16="http://schemas.microsoft.com/office/drawing/2014/main" id="{C9926975-8843-48C3-9758-F82A7B5919B5}"/>
              </a:ext>
            </a:extLst>
          </p:cNvPr>
          <p:cNvSpPr/>
          <p:nvPr/>
        </p:nvSpPr>
        <p:spPr>
          <a:xfrm rot="190699">
            <a:off x="1108494" y="4329637"/>
            <a:ext cx="100012" cy="2619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quot;Not Allowed&quot; Symbol 23">
            <a:extLst>
              <a:ext uri="{FF2B5EF4-FFF2-40B4-BE49-F238E27FC236}">
                <a16:creationId xmlns:a16="http://schemas.microsoft.com/office/drawing/2014/main" id="{76DB7435-28CA-46F1-9028-C7A6CBAE6532}"/>
              </a:ext>
            </a:extLst>
          </p:cNvPr>
          <p:cNvSpPr/>
          <p:nvPr/>
        </p:nvSpPr>
        <p:spPr>
          <a:xfrm>
            <a:off x="5944019" y="5083700"/>
            <a:ext cx="427037" cy="446087"/>
          </a:xfrm>
          <a:prstGeom prst="noSmoking">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5" name="&quot;Not Allowed&quot; Symbol 24">
            <a:extLst>
              <a:ext uri="{FF2B5EF4-FFF2-40B4-BE49-F238E27FC236}">
                <a16:creationId xmlns:a16="http://schemas.microsoft.com/office/drawing/2014/main" id="{A2C7A9AD-D982-4ACB-8986-01137D4F9746}"/>
              </a:ext>
            </a:extLst>
          </p:cNvPr>
          <p:cNvSpPr/>
          <p:nvPr/>
        </p:nvSpPr>
        <p:spPr>
          <a:xfrm>
            <a:off x="8110956" y="4974162"/>
            <a:ext cx="425450" cy="446088"/>
          </a:xfrm>
          <a:prstGeom prst="noSmoking">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7" name="&quot;Not Allowed&quot; Symbol 26">
            <a:extLst>
              <a:ext uri="{FF2B5EF4-FFF2-40B4-BE49-F238E27FC236}">
                <a16:creationId xmlns:a16="http://schemas.microsoft.com/office/drawing/2014/main" id="{90E84EFE-580A-41DB-A2DB-52E78D62DBDE}"/>
              </a:ext>
            </a:extLst>
          </p:cNvPr>
          <p:cNvSpPr/>
          <p:nvPr/>
        </p:nvSpPr>
        <p:spPr>
          <a:xfrm>
            <a:off x="3256381" y="4194700"/>
            <a:ext cx="425450" cy="446087"/>
          </a:xfrm>
          <a:prstGeom prst="noSmoking">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0" name="&quot;Not Allowed&quot; Symbol 29">
            <a:extLst>
              <a:ext uri="{FF2B5EF4-FFF2-40B4-BE49-F238E27FC236}">
                <a16:creationId xmlns:a16="http://schemas.microsoft.com/office/drawing/2014/main" id="{BAC9C7FA-5357-4ABF-81FB-B810AF52620A}"/>
              </a:ext>
            </a:extLst>
          </p:cNvPr>
          <p:cNvSpPr/>
          <p:nvPr/>
        </p:nvSpPr>
        <p:spPr>
          <a:xfrm>
            <a:off x="4059656" y="4116912"/>
            <a:ext cx="425450" cy="447675"/>
          </a:xfrm>
          <a:prstGeom prst="noSmoking">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1" name="&quot;Not Allowed&quot; Symbol 30">
            <a:extLst>
              <a:ext uri="{FF2B5EF4-FFF2-40B4-BE49-F238E27FC236}">
                <a16:creationId xmlns:a16="http://schemas.microsoft.com/office/drawing/2014/main" id="{C2D2EFAB-0A27-4822-9AD2-AEC9D7C4FC7F}"/>
              </a:ext>
            </a:extLst>
          </p:cNvPr>
          <p:cNvSpPr/>
          <p:nvPr/>
        </p:nvSpPr>
        <p:spPr>
          <a:xfrm>
            <a:off x="2778544" y="4031187"/>
            <a:ext cx="425450" cy="447675"/>
          </a:xfrm>
          <a:prstGeom prst="noSmoking">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2" name="&quot;Not Allowed&quot; Symbol 31">
            <a:extLst>
              <a:ext uri="{FF2B5EF4-FFF2-40B4-BE49-F238E27FC236}">
                <a16:creationId xmlns:a16="http://schemas.microsoft.com/office/drawing/2014/main" id="{459E6F89-C362-4EA8-97C3-B962AABA117D}"/>
              </a:ext>
            </a:extLst>
          </p:cNvPr>
          <p:cNvSpPr/>
          <p:nvPr/>
        </p:nvSpPr>
        <p:spPr>
          <a:xfrm>
            <a:off x="4932781" y="3980387"/>
            <a:ext cx="425450" cy="446088"/>
          </a:xfrm>
          <a:prstGeom prst="noSmoking">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3" name="&quot;Not Allowed&quot; Symbol 32">
            <a:extLst>
              <a:ext uri="{FF2B5EF4-FFF2-40B4-BE49-F238E27FC236}">
                <a16:creationId xmlns:a16="http://schemas.microsoft.com/office/drawing/2014/main" id="{E7DC059B-2662-4EFE-AF6B-BC64485EA351}"/>
              </a:ext>
            </a:extLst>
          </p:cNvPr>
          <p:cNvSpPr/>
          <p:nvPr/>
        </p:nvSpPr>
        <p:spPr>
          <a:xfrm>
            <a:off x="6828256" y="3486675"/>
            <a:ext cx="425450" cy="446087"/>
          </a:xfrm>
          <a:prstGeom prst="noSmoking">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4" name="&quot;Not Allowed&quot; Symbol 33">
            <a:extLst>
              <a:ext uri="{FF2B5EF4-FFF2-40B4-BE49-F238E27FC236}">
                <a16:creationId xmlns:a16="http://schemas.microsoft.com/office/drawing/2014/main" id="{C0A59838-B479-4FF1-A1C2-801D302C0EDD}"/>
              </a:ext>
            </a:extLst>
          </p:cNvPr>
          <p:cNvSpPr/>
          <p:nvPr/>
        </p:nvSpPr>
        <p:spPr>
          <a:xfrm>
            <a:off x="1724444" y="4283600"/>
            <a:ext cx="425450" cy="446087"/>
          </a:xfrm>
          <a:prstGeom prst="noSmoking">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 name="TextBox 1">
            <a:extLst>
              <a:ext uri="{FF2B5EF4-FFF2-40B4-BE49-F238E27FC236}">
                <a16:creationId xmlns:a16="http://schemas.microsoft.com/office/drawing/2014/main" id="{53714E8A-8980-42E2-BFBD-BBFC595EBC7C}"/>
              </a:ext>
            </a:extLst>
          </p:cNvPr>
          <p:cNvSpPr txBox="1">
            <a:spLocks noChangeArrowheads="1"/>
          </p:cNvSpPr>
          <p:nvPr/>
        </p:nvSpPr>
        <p:spPr bwMode="auto">
          <a:xfrm>
            <a:off x="5708774" y="2515125"/>
            <a:ext cx="1808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r>
              <a:rPr lang="en-GB" altLang="en-US">
                <a:solidFill>
                  <a:srgbClr val="FFC000"/>
                </a:solidFill>
              </a:rPr>
              <a:t>AMBER</a:t>
            </a:r>
          </a:p>
        </p:txBody>
      </p:sp>
      <p:sp>
        <p:nvSpPr>
          <p:cNvPr id="28" name="TextBox 27">
            <a:extLst>
              <a:ext uri="{FF2B5EF4-FFF2-40B4-BE49-F238E27FC236}">
                <a16:creationId xmlns:a16="http://schemas.microsoft.com/office/drawing/2014/main" id="{0A792404-291B-457A-BFBC-5F7BD0225AE9}"/>
              </a:ext>
            </a:extLst>
          </p:cNvPr>
          <p:cNvSpPr txBox="1">
            <a:spLocks noChangeArrowheads="1"/>
          </p:cNvSpPr>
          <p:nvPr/>
        </p:nvSpPr>
        <p:spPr bwMode="auto">
          <a:xfrm>
            <a:off x="4135857" y="2515125"/>
            <a:ext cx="1808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r>
              <a:rPr lang="en-GB" altLang="en-US">
                <a:solidFill>
                  <a:srgbClr val="FF0000"/>
                </a:solidFill>
              </a:rPr>
              <a:t>RED</a:t>
            </a:r>
          </a:p>
        </p:txBody>
      </p:sp>
      <p:sp>
        <p:nvSpPr>
          <p:cNvPr id="29" name="TextBox 28">
            <a:extLst>
              <a:ext uri="{FF2B5EF4-FFF2-40B4-BE49-F238E27FC236}">
                <a16:creationId xmlns:a16="http://schemas.microsoft.com/office/drawing/2014/main" id="{C95F7195-6914-4C6F-9524-04FA969198DE}"/>
              </a:ext>
            </a:extLst>
          </p:cNvPr>
          <p:cNvSpPr txBox="1">
            <a:spLocks noChangeArrowheads="1"/>
          </p:cNvSpPr>
          <p:nvPr/>
        </p:nvSpPr>
        <p:spPr bwMode="auto">
          <a:xfrm>
            <a:off x="2059112" y="2534713"/>
            <a:ext cx="1809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r>
              <a:rPr lang="en-GB" altLang="en-US"/>
              <a:t>BLACK</a:t>
            </a:r>
          </a:p>
        </p:txBody>
      </p:sp>
      <p:sp>
        <p:nvSpPr>
          <p:cNvPr id="36" name="Rectangle 35">
            <a:extLst>
              <a:ext uri="{FF2B5EF4-FFF2-40B4-BE49-F238E27FC236}">
                <a16:creationId xmlns:a16="http://schemas.microsoft.com/office/drawing/2014/main" id="{AF63FC3E-2F46-4E87-BF35-734E3071D081}"/>
              </a:ext>
            </a:extLst>
          </p:cNvPr>
          <p:cNvSpPr/>
          <p:nvPr/>
        </p:nvSpPr>
        <p:spPr>
          <a:xfrm rot="17271381">
            <a:off x="6702843" y="4334400"/>
            <a:ext cx="100013" cy="2619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quot;Not Allowed&quot; Symbol 36">
            <a:extLst>
              <a:ext uri="{FF2B5EF4-FFF2-40B4-BE49-F238E27FC236}">
                <a16:creationId xmlns:a16="http://schemas.microsoft.com/office/drawing/2014/main" id="{499AEA38-B5C7-407E-8C66-E3CC23C5BC22}"/>
              </a:ext>
            </a:extLst>
          </p:cNvPr>
          <p:cNvSpPr/>
          <p:nvPr/>
        </p:nvSpPr>
        <p:spPr>
          <a:xfrm>
            <a:off x="6525044" y="4237562"/>
            <a:ext cx="425450" cy="446088"/>
          </a:xfrm>
          <a:prstGeom prst="noSmoking">
            <a:avLst/>
          </a:prstGeom>
          <a:solidFill>
            <a:srgbClr val="7030A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8" name="Rectangle 37">
            <a:extLst>
              <a:ext uri="{FF2B5EF4-FFF2-40B4-BE49-F238E27FC236}">
                <a16:creationId xmlns:a16="http://schemas.microsoft.com/office/drawing/2014/main" id="{1149AE4E-6552-4C93-834B-98A406A8C7D1}"/>
              </a:ext>
            </a:extLst>
          </p:cNvPr>
          <p:cNvSpPr/>
          <p:nvPr/>
        </p:nvSpPr>
        <p:spPr>
          <a:xfrm rot="21073702">
            <a:off x="4642269" y="4015312"/>
            <a:ext cx="100012" cy="2603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Title 2">
            <a:extLst>
              <a:ext uri="{FF2B5EF4-FFF2-40B4-BE49-F238E27FC236}">
                <a16:creationId xmlns:a16="http://schemas.microsoft.com/office/drawing/2014/main" id="{60A3AA41-9C73-4103-9BCB-3D0B21501963}"/>
              </a:ext>
            </a:extLst>
          </p:cNvPr>
          <p:cNvSpPr>
            <a:spLocks noGrp="1"/>
          </p:cNvSpPr>
          <p:nvPr>
            <p:ph type="ctrTitle"/>
          </p:nvPr>
        </p:nvSpPr>
        <p:spPr>
          <a:xfrm>
            <a:off x="576000" y="256333"/>
            <a:ext cx="1089575" cy="313932"/>
          </a:xfrm>
        </p:spPr>
        <p:txBody>
          <a:bodyPr/>
          <a:lstStyle/>
          <a:p>
            <a:r>
              <a:rPr lang="en-GB"/>
              <a:t>THE EVENT</a:t>
            </a:r>
          </a:p>
        </p:txBody>
      </p:sp>
      <p:sp>
        <p:nvSpPr>
          <p:cNvPr id="5" name="TextBox 4">
            <a:extLst>
              <a:ext uri="{FF2B5EF4-FFF2-40B4-BE49-F238E27FC236}">
                <a16:creationId xmlns:a16="http://schemas.microsoft.com/office/drawing/2014/main" id="{06C9301C-1898-47CE-902C-5D98BA4C77CA}"/>
              </a:ext>
            </a:extLst>
          </p:cNvPr>
          <p:cNvSpPr txBox="1"/>
          <p:nvPr/>
        </p:nvSpPr>
        <p:spPr>
          <a:xfrm>
            <a:off x="1900747" y="1204454"/>
            <a:ext cx="5035801" cy="1015663"/>
          </a:xfrm>
          <a:prstGeom prst="rect">
            <a:avLst/>
          </a:prstGeom>
          <a:noFill/>
          <a:ln w="38100">
            <a:solidFill>
              <a:srgbClr val="C00000"/>
            </a:solidFill>
          </a:ln>
        </p:spPr>
        <p:txBody>
          <a:bodyPr wrap="square" rtlCol="0">
            <a:spAutoFit/>
          </a:bodyPr>
          <a:lstStyle/>
          <a:p>
            <a:pPr algn="ctr"/>
            <a:r>
              <a:rPr lang="en-GB" sz="2000" b="1">
                <a:solidFill>
                  <a:srgbClr val="C00000"/>
                </a:solidFill>
                <a:latin typeface="Arial" panose="020B0604020202020204" pitchFamily="34" charset="0"/>
                <a:cs typeface="Arial" panose="020B0604020202020204" pitchFamily="34" charset="0"/>
              </a:rPr>
              <a:t>THE RIVER STATE TELLS YOU WHICH</a:t>
            </a:r>
          </a:p>
          <a:p>
            <a:pPr algn="ctr"/>
            <a:r>
              <a:rPr lang="en-GB" sz="2000" b="1">
                <a:solidFill>
                  <a:srgbClr val="C00000"/>
                </a:solidFill>
                <a:latin typeface="Arial" panose="020B0604020202020204" pitchFamily="34" charset="0"/>
                <a:cs typeface="Arial" panose="020B0604020202020204" pitchFamily="34" charset="0"/>
              </a:rPr>
              <a:t>RIVER STRETCHES ARE CLOSED AND </a:t>
            </a:r>
          </a:p>
          <a:p>
            <a:pPr algn="ctr"/>
            <a:r>
              <a:rPr lang="en-GB" sz="2000" b="1">
                <a:solidFill>
                  <a:srgbClr val="C00000"/>
                </a:solidFill>
                <a:latin typeface="Arial" panose="020B0604020202020204" pitchFamily="34" charset="0"/>
                <a:cs typeface="Arial" panose="020B0604020202020204" pitchFamily="34" charset="0"/>
              </a:rPr>
              <a:t>WHICH CROSSINGS ARE OPEN</a:t>
            </a:r>
          </a:p>
        </p:txBody>
      </p:sp>
    </p:spTree>
    <p:extLst>
      <p:ext uri="{BB962C8B-B14F-4D97-AF65-F5344CB8AC3E}">
        <p14:creationId xmlns:p14="http://schemas.microsoft.com/office/powerpoint/2010/main" val="3759286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nodePh="1">
                                  <p:stCondLst>
                                    <p:cond delay="0"/>
                                  </p:stCondLst>
                                  <p:endCondLst>
                                    <p:cond evt="begin" delay="0">
                                      <p:tn val="81"/>
                                    </p:cond>
                                  </p:endCondLst>
                                  <p:childTnLst>
                                    <p:set>
                                      <p:cBhvr>
                                        <p:cTn id="82" dur="1" fill="hold">
                                          <p:stCondLst>
                                            <p:cond delay="0"/>
                                          </p:stCondLst>
                                        </p:cTn>
                                        <p:tgtEl>
                                          <p:spTgt spid="10">
                                            <p:txEl>
                                              <p:pRg st="0" end="0"/>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0">
                                            <p:bg/>
                                          </p:spTgt>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6"/>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3"/>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7"/>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2"/>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6"/>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23"/>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8"/>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24"/>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25"/>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8"/>
                                        </p:tgtEl>
                                        <p:attrNameLst>
                                          <p:attrName>style.visibility</p:attrName>
                                        </p:attrNameLst>
                                      </p:cBhvr>
                                      <p:to>
                                        <p:strVal val="hidden"/>
                                      </p:to>
                                    </p:set>
                                  </p:childTnLst>
                                </p:cTn>
                              </p:par>
                              <p:par>
                                <p:cTn id="115" presetID="1" presetClass="exit"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hidden"/>
                                      </p:to>
                                    </p:set>
                                  </p:childTnLst>
                                </p:cTn>
                              </p:par>
                              <p:par>
                                <p:cTn id="117" presetID="1" presetClass="exit" presetSubtype="0" fill="hold" grpId="0" nodeType="withEffect">
                                  <p:stCondLst>
                                    <p:cond delay="0"/>
                                  </p:stCondLst>
                                  <p:childTnLst>
                                    <p:set>
                                      <p:cBhvr>
                                        <p:cTn id="118" dur="1" fill="hold">
                                          <p:stCondLst>
                                            <p:cond delay="0"/>
                                          </p:stCondLst>
                                        </p:cTn>
                                        <p:tgtEl>
                                          <p:spTgt spid="31"/>
                                        </p:tgtEl>
                                        <p:attrNameLst>
                                          <p:attrName>style.visibility</p:attrName>
                                        </p:attrNameLst>
                                      </p:cBhvr>
                                      <p:to>
                                        <p:strVal val="hidden"/>
                                      </p:to>
                                    </p:set>
                                  </p:childTnLst>
                                </p:cTn>
                              </p:par>
                              <p:par>
                                <p:cTn id="119" presetID="1" presetClass="exit"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hidden"/>
                                      </p:to>
                                    </p:set>
                                  </p:childTnLst>
                                </p:cTn>
                              </p:par>
                              <p:par>
                                <p:cTn id="121" presetID="1" presetClass="exit" presetSubtype="0" fill="hold" grpId="0" nodeType="withEffect">
                                  <p:stCondLst>
                                    <p:cond delay="0"/>
                                  </p:stCondLst>
                                  <p:childTnLst>
                                    <p:set>
                                      <p:cBhvr>
                                        <p:cTn id="122" dur="1" fill="hold">
                                          <p:stCondLst>
                                            <p:cond delay="0"/>
                                          </p:stCondLst>
                                        </p:cTn>
                                        <p:tgtEl>
                                          <p:spTgt spid="3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9"/>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34"/>
                                        </p:tgtEl>
                                        <p:attrNameLst>
                                          <p:attrName>style.visibility</p:attrName>
                                        </p:attrNameLst>
                                      </p:cBhvr>
                                      <p:to>
                                        <p:strVal val="hidden"/>
                                      </p:to>
                                    </p:set>
                                  </p:childTnLst>
                                </p:cTn>
                              </p:par>
                              <p:par>
                                <p:cTn id="127" presetID="1" presetClass="exit" presetSubtype="0" fill="hold" grpId="0" nodeType="withEffect">
                                  <p:stCondLst>
                                    <p:cond delay="0"/>
                                  </p:stCondLst>
                                  <p:childTnLst>
                                    <p:set>
                                      <p:cBhvr>
                                        <p:cTn id="128" dur="1" fill="hold">
                                          <p:stCondLst>
                                            <p:cond delay="0"/>
                                          </p:stCondLst>
                                        </p:cTn>
                                        <p:tgtEl>
                                          <p:spTgt spid="27"/>
                                        </p:tgtEl>
                                        <p:attrNameLst>
                                          <p:attrName>style.visibility</p:attrName>
                                        </p:attrNameLst>
                                      </p:cBhvr>
                                      <p:to>
                                        <p:strVal val="hidden"/>
                                      </p:to>
                                    </p:set>
                                  </p:childTnLst>
                                </p:cTn>
                              </p:par>
                              <p:par>
                                <p:cTn id="129" presetID="1" presetClass="exit" presetSubtype="0" fill="hold" grpId="0" nodeType="withEffect">
                                  <p:stCondLst>
                                    <p:cond delay="0"/>
                                  </p:stCondLst>
                                  <p:childTnLst>
                                    <p:set>
                                      <p:cBhvr>
                                        <p:cTn id="130"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0" grpId="1" build="p" animBg="1"/>
      <p:bldP spid="13" grpId="0" animBg="1"/>
      <p:bldP spid="13" grpId="1" animBg="1"/>
      <p:bldP spid="15" grpId="0" animBg="1"/>
      <p:bldP spid="15" grpId="1" animBg="1"/>
      <p:bldP spid="16" grpId="0" animBg="1"/>
      <p:bldP spid="16" grpId="1" animBg="1"/>
      <p:bldP spid="17" grpId="0" animBg="1"/>
      <p:bldP spid="17" grpId="1" animBg="1"/>
      <p:bldP spid="20" grpId="0" animBg="1"/>
      <p:bldP spid="20" grpId="1" animBg="1"/>
      <p:bldP spid="21" grpId="0" animBg="1"/>
      <p:bldP spid="21" grpId="1" animBg="1"/>
      <p:bldP spid="22" grpId="0" animBg="1"/>
      <p:bldP spid="22" grpId="1" animBg="1"/>
      <p:bldP spid="23" grpId="0" animBg="1"/>
      <p:bldP spid="23" grpId="1" animBg="1"/>
      <p:bldP spid="24" grpId="0" animBg="1"/>
      <p:bldP spid="25" grpId="0" animBg="1"/>
      <p:bldP spid="27" grpId="0" animBg="1"/>
      <p:bldP spid="30" grpId="0" animBg="1"/>
      <p:bldP spid="31" grpId="0" animBg="1"/>
      <p:bldP spid="32" grpId="0" animBg="1"/>
      <p:bldP spid="33" grpId="0" animBg="1"/>
      <p:bldP spid="34" grpId="0" animBg="1"/>
      <p:bldP spid="2" grpId="0"/>
      <p:bldP spid="2" grpId="1"/>
      <p:bldP spid="28" grpId="0"/>
      <p:bldP spid="28" grpId="1"/>
      <p:bldP spid="29" grpId="0"/>
      <p:bldP spid="29" grpId="1"/>
      <p:bldP spid="36" grpId="0" animBg="1"/>
      <p:bldP spid="36" grpId="1" animBg="1"/>
      <p:bldP spid="37" grpId="0" animBg="1"/>
      <p:bldP spid="38" grpId="0" animBg="1"/>
      <p:bldP spid="38" grpId="1"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25226" y="4223178"/>
            <a:ext cx="3286461" cy="385742"/>
          </a:xfrm>
        </p:spPr>
        <p:txBody>
          <a:bodyPr/>
          <a:lstStyle/>
          <a:p>
            <a:r>
              <a:rPr lang="en-GB" cap="none">
                <a:latin typeface="Arial Narrow"/>
              </a:rPr>
              <a:t>CAPT RACH ROBB </a:t>
            </a:r>
            <a:r>
              <a:rPr lang="en-GB">
                <a:latin typeface="Arial Narrow"/>
              </a:rPr>
              <a:t>– so3 Ten TORS</a:t>
            </a:r>
          </a:p>
        </p:txBody>
      </p:sp>
      <p:sp>
        <p:nvSpPr>
          <p:cNvPr id="4" name="Text Placeholder 3"/>
          <p:cNvSpPr>
            <a:spLocks noGrp="1"/>
          </p:cNvSpPr>
          <p:nvPr>
            <p:ph type="body" sz="quarter" idx="11"/>
          </p:nvPr>
        </p:nvSpPr>
        <p:spPr>
          <a:xfrm>
            <a:off x="3698412" y="3814070"/>
            <a:ext cx="1744178" cy="405102"/>
          </a:xfrm>
        </p:spPr>
        <p:txBody>
          <a:bodyPr/>
          <a:lstStyle/>
          <a:p>
            <a:r>
              <a:rPr lang="en-GB"/>
              <a:t>Post-event</a:t>
            </a:r>
          </a:p>
        </p:txBody>
      </p:sp>
    </p:spTree>
    <p:extLst>
      <p:ext uri="{BB962C8B-B14F-4D97-AF65-F5344CB8AC3E}">
        <p14:creationId xmlns:p14="http://schemas.microsoft.com/office/powerpoint/2010/main" val="48246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6000" y="256333"/>
            <a:ext cx="1252119" cy="313932"/>
          </a:xfrm>
        </p:spPr>
        <p:txBody>
          <a:bodyPr/>
          <a:lstStyle/>
          <a:p>
            <a:r>
              <a:rPr lang="en-GB"/>
              <a:t>Post Event </a:t>
            </a:r>
          </a:p>
        </p:txBody>
      </p:sp>
      <p:sp>
        <p:nvSpPr>
          <p:cNvPr id="4" name="Text Placeholder 3"/>
          <p:cNvSpPr>
            <a:spLocks noGrp="1"/>
          </p:cNvSpPr>
          <p:nvPr>
            <p:ph type="body" sz="quarter" idx="10"/>
          </p:nvPr>
        </p:nvSpPr>
        <p:spPr>
          <a:xfrm>
            <a:off x="576000" y="561128"/>
            <a:ext cx="3047355" cy="405102"/>
          </a:xfrm>
        </p:spPr>
        <p:txBody>
          <a:bodyPr/>
          <a:lstStyle/>
          <a:p>
            <a:r>
              <a:rPr lang="en-GB">
                <a:latin typeface="Arial Narrow"/>
              </a:rPr>
              <a:t>Tt Secretary POINTS</a:t>
            </a:r>
            <a:endParaRPr lang="en-GB"/>
          </a:p>
        </p:txBody>
      </p:sp>
      <p:sp>
        <p:nvSpPr>
          <p:cNvPr id="2" name="Content Placeholder 1">
            <a:extLst>
              <a:ext uri="{FF2B5EF4-FFF2-40B4-BE49-F238E27FC236}">
                <a16:creationId xmlns:a16="http://schemas.microsoft.com/office/drawing/2014/main" id="{14A52DBA-F5BC-4A85-9AD7-5C38047C0280}"/>
              </a:ext>
            </a:extLst>
          </p:cNvPr>
          <p:cNvSpPr>
            <a:spLocks noGrp="1"/>
          </p:cNvSpPr>
          <p:nvPr>
            <p:ph idx="1"/>
          </p:nvPr>
        </p:nvSpPr>
        <p:spPr>
          <a:xfrm>
            <a:off x="575743" y="1194663"/>
            <a:ext cx="7946125" cy="5472318"/>
          </a:xfrm>
        </p:spPr>
        <p:txBody>
          <a:bodyPr lIns="91440" tIns="45720" rIns="91440" bIns="45720" anchor="t"/>
          <a:lstStyle/>
          <a:p>
            <a:r>
              <a:rPr lang="en-GB" sz="2400">
                <a:latin typeface="Arial"/>
                <a:cs typeface="Arial"/>
              </a:rPr>
              <a:t>Post Event:</a:t>
            </a:r>
            <a:endParaRPr lang="en-US" dirty="0"/>
          </a:p>
          <a:p>
            <a:pPr marL="285750" indent="-285750">
              <a:buFont typeface="Arial"/>
              <a:buChar char="•"/>
            </a:pPr>
            <a:r>
              <a:rPr lang="en-GB" sz="2400">
                <a:latin typeface="Arial"/>
                <a:cs typeface="Arial"/>
              </a:rPr>
              <a:t>Survey – gives valuable feedback access via TM Dashboard &amp; brochure </a:t>
            </a:r>
          </a:p>
          <a:p>
            <a:endParaRPr lang="en-GB" sz="2400" dirty="0">
              <a:latin typeface="Arial"/>
              <a:cs typeface="Arial"/>
            </a:endParaRPr>
          </a:p>
          <a:p>
            <a:pPr marL="285750" indent="-285750">
              <a:buFont typeface="Arial"/>
              <a:buChar char="•"/>
            </a:pPr>
            <a:r>
              <a:rPr lang="en-GB" sz="2400" dirty="0">
                <a:latin typeface="Arial"/>
                <a:cs typeface="Arial"/>
              </a:rPr>
              <a:t>Certificates – team &amp; individual (check name spelling)</a:t>
            </a:r>
          </a:p>
          <a:p>
            <a:endParaRPr lang="en-GB" sz="2400" dirty="0">
              <a:latin typeface="Arial"/>
              <a:cs typeface="Arial"/>
            </a:endParaRPr>
          </a:p>
          <a:p>
            <a:pPr marL="285750" indent="-285750">
              <a:buFont typeface="Arial"/>
              <a:buChar char="•"/>
            </a:pPr>
            <a:r>
              <a:rPr lang="en-GB" sz="2400" dirty="0">
                <a:latin typeface="Arial"/>
                <a:cs typeface="Arial"/>
              </a:rPr>
              <a:t>Email correspondence stops – check website Key Dates</a:t>
            </a:r>
          </a:p>
          <a:p>
            <a:endParaRPr lang="en-GB" sz="2400" dirty="0">
              <a:latin typeface="Arial"/>
              <a:cs typeface="Arial"/>
            </a:endParaRPr>
          </a:p>
          <a:p>
            <a:pPr marL="285750" indent="-285750">
              <a:buFont typeface="Arial"/>
              <a:buChar char="•"/>
            </a:pPr>
            <a:r>
              <a:rPr lang="en-GB" sz="2400">
                <a:latin typeface="Arial"/>
                <a:cs typeface="Arial"/>
              </a:rPr>
              <a:t>Infringements – not a witch hunt</a:t>
            </a:r>
          </a:p>
          <a:p>
            <a:endParaRPr lang="en-GB" sz="2400" dirty="0">
              <a:latin typeface="Arial"/>
              <a:cs typeface="Arial"/>
            </a:endParaRPr>
          </a:p>
          <a:p>
            <a:pPr marL="285750" indent="-285750">
              <a:buFont typeface="Arial"/>
              <a:buChar char="•"/>
            </a:pPr>
            <a:r>
              <a:rPr lang="en-GB" sz="2400">
                <a:latin typeface="Arial"/>
                <a:cs typeface="Arial"/>
              </a:rPr>
              <a:t>Pick up Map</a:t>
            </a:r>
            <a:r>
              <a:rPr lang="en-GB" sz="2400" dirty="0">
                <a:latin typeface="Arial"/>
                <a:cs typeface="Arial"/>
              </a:rPr>
              <a:t> -  TTC 2 x team, JC &amp; JC+ 2 x </a:t>
            </a:r>
            <a:r>
              <a:rPr lang="en-GB" sz="2400" err="1">
                <a:latin typeface="Arial"/>
                <a:cs typeface="Arial"/>
              </a:rPr>
              <a:t>estab</a:t>
            </a:r>
            <a:endParaRPr lang="en-GB" sz="2400">
              <a:latin typeface="Arial"/>
              <a:cs typeface="Arial"/>
            </a:endParaRPr>
          </a:p>
        </p:txBody>
      </p:sp>
    </p:spTree>
    <p:extLst>
      <p:ext uri="{BB962C8B-B14F-4D97-AF65-F5344CB8AC3E}">
        <p14:creationId xmlns:p14="http://schemas.microsoft.com/office/powerpoint/2010/main" val="2327621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23812" y="4330579"/>
            <a:ext cx="1759951" cy="294302"/>
          </a:xfrm>
        </p:spPr>
        <p:txBody>
          <a:bodyPr/>
          <a:lstStyle/>
          <a:p>
            <a:r>
              <a:rPr lang="en-GB" cap="none">
                <a:latin typeface="Arial Narrow"/>
              </a:rPr>
              <a:t>MAJ RUTH GILBERT</a:t>
            </a:r>
            <a:endParaRPr lang="en-GB">
              <a:latin typeface="Arial Narrow"/>
            </a:endParaRPr>
          </a:p>
        </p:txBody>
      </p:sp>
      <p:sp>
        <p:nvSpPr>
          <p:cNvPr id="4" name="Text Placeholder 3"/>
          <p:cNvSpPr>
            <a:spLocks noGrp="1"/>
          </p:cNvSpPr>
          <p:nvPr>
            <p:ph type="body" sz="quarter" idx="11"/>
          </p:nvPr>
        </p:nvSpPr>
        <p:spPr>
          <a:xfrm>
            <a:off x="3638508" y="3918573"/>
            <a:ext cx="1942373" cy="405102"/>
          </a:xfrm>
        </p:spPr>
        <p:txBody>
          <a:bodyPr/>
          <a:lstStyle/>
          <a:p>
            <a:r>
              <a:rPr lang="en-GB"/>
              <a:t>ENGAGEMENT</a:t>
            </a:r>
          </a:p>
        </p:txBody>
      </p:sp>
    </p:spTree>
    <p:extLst>
      <p:ext uri="{BB962C8B-B14F-4D97-AF65-F5344CB8AC3E}">
        <p14:creationId xmlns:p14="http://schemas.microsoft.com/office/powerpoint/2010/main" val="207516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ABF87-320D-4103-BB5F-DC8C33C88D1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18623" y="167357"/>
            <a:ext cx="5383235" cy="6523285"/>
          </a:xfrm>
          <a:prstGeom prst="rect">
            <a:avLst/>
          </a:prstGeom>
        </p:spPr>
      </p:pic>
      <p:cxnSp>
        <p:nvCxnSpPr>
          <p:cNvPr id="16" name="Straight Arrow Connector 15">
            <a:extLst>
              <a:ext uri="{FF2B5EF4-FFF2-40B4-BE49-F238E27FC236}">
                <a16:creationId xmlns:a16="http://schemas.microsoft.com/office/drawing/2014/main" id="{7A1D7E53-AC69-4702-9C31-0C81EDBE1597}"/>
              </a:ext>
            </a:extLst>
          </p:cNvPr>
          <p:cNvCxnSpPr>
            <a:cxnSpLocks/>
          </p:cNvCxnSpPr>
          <p:nvPr/>
        </p:nvCxnSpPr>
        <p:spPr>
          <a:xfrm>
            <a:off x="2005630" y="5516448"/>
            <a:ext cx="2151057" cy="2434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363" name="Slide Number Placeholder 4">
            <a:extLst>
              <a:ext uri="{FF2B5EF4-FFF2-40B4-BE49-F238E27FC236}">
                <a16:creationId xmlns:a16="http://schemas.microsoft.com/office/drawing/2014/main" id="{1CF6E065-A3EC-4992-926A-535C496BAC23}"/>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endParaRPr lang="en-GB" altLang="en-US" sz="1000">
              <a:solidFill>
                <a:srgbClr val="A8A99E"/>
              </a:solidFill>
            </a:endParaRPr>
          </a:p>
        </p:txBody>
      </p:sp>
      <p:sp>
        <p:nvSpPr>
          <p:cNvPr id="15365" name="TextBox 18">
            <a:extLst>
              <a:ext uri="{FF2B5EF4-FFF2-40B4-BE49-F238E27FC236}">
                <a16:creationId xmlns:a16="http://schemas.microsoft.com/office/drawing/2014/main" id="{1D3F6FD9-FEA8-4BE5-B22F-83C2E583EBF5}"/>
              </a:ext>
            </a:extLst>
          </p:cNvPr>
          <p:cNvSpPr txBox="1">
            <a:spLocks noChangeArrowheads="1"/>
          </p:cNvSpPr>
          <p:nvPr/>
        </p:nvSpPr>
        <p:spPr bwMode="auto">
          <a:xfrm>
            <a:off x="7793680" y="4746057"/>
            <a:ext cx="1277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marL="0" indent="0"/>
            <a:r>
              <a:rPr lang="en-GB" altLang="en-US" sz="1800"/>
              <a:t>JC Finish</a:t>
            </a:r>
          </a:p>
        </p:txBody>
      </p:sp>
      <p:cxnSp>
        <p:nvCxnSpPr>
          <p:cNvPr id="3" name="Straight Arrow Connector 2">
            <a:extLst>
              <a:ext uri="{FF2B5EF4-FFF2-40B4-BE49-F238E27FC236}">
                <a16:creationId xmlns:a16="http://schemas.microsoft.com/office/drawing/2014/main" id="{30F037BE-FFFC-46FC-A294-EC0381922BCD}"/>
              </a:ext>
            </a:extLst>
          </p:cNvPr>
          <p:cNvCxnSpPr>
            <a:cxnSpLocks/>
            <a:stCxn id="15365" idx="1"/>
          </p:cNvCxnSpPr>
          <p:nvPr/>
        </p:nvCxnSpPr>
        <p:spPr>
          <a:xfrm flipH="1" flipV="1">
            <a:off x="4930018" y="4050907"/>
            <a:ext cx="2863662" cy="8798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013D08B-1DEC-4F6C-B9C6-1B750AE7B446}"/>
              </a:ext>
            </a:extLst>
          </p:cNvPr>
          <p:cNvCxnSpPr>
            <a:cxnSpLocks/>
          </p:cNvCxnSpPr>
          <p:nvPr/>
        </p:nvCxnSpPr>
        <p:spPr>
          <a:xfrm flipV="1">
            <a:off x="1992082" y="5475404"/>
            <a:ext cx="2937934" cy="510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20534A4-8B52-4B04-9C41-2E0FB785D6FB}"/>
              </a:ext>
            </a:extLst>
          </p:cNvPr>
          <p:cNvCxnSpPr>
            <a:cxnSpLocks/>
          </p:cNvCxnSpPr>
          <p:nvPr/>
        </p:nvCxnSpPr>
        <p:spPr>
          <a:xfrm>
            <a:off x="4156687" y="1011121"/>
            <a:ext cx="844269" cy="2703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369" name="TextBox 18">
            <a:extLst>
              <a:ext uri="{FF2B5EF4-FFF2-40B4-BE49-F238E27FC236}">
                <a16:creationId xmlns:a16="http://schemas.microsoft.com/office/drawing/2014/main" id="{562CF6AE-404C-4A67-818F-C6045FD53392}"/>
              </a:ext>
            </a:extLst>
          </p:cNvPr>
          <p:cNvSpPr txBox="1">
            <a:spLocks noChangeArrowheads="1"/>
          </p:cNvSpPr>
          <p:nvPr/>
        </p:nvSpPr>
        <p:spPr bwMode="auto">
          <a:xfrm>
            <a:off x="0" y="5203328"/>
            <a:ext cx="3538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GB" altLang="en-US" sz="1800"/>
              <a:t>TTC </a:t>
            </a:r>
          </a:p>
          <a:p>
            <a:pPr>
              <a:buFont typeface="Arial" panose="020B0604020202020204" pitchFamily="34" charset="0"/>
              <a:buChar char="•"/>
            </a:pPr>
            <a:r>
              <a:rPr lang="en-GB" altLang="en-US" sz="1800"/>
              <a:t>Start &amp; Finish   </a:t>
            </a:r>
          </a:p>
        </p:txBody>
      </p:sp>
      <p:sp>
        <p:nvSpPr>
          <p:cNvPr id="15371" name="TextBox 18">
            <a:extLst>
              <a:ext uri="{FF2B5EF4-FFF2-40B4-BE49-F238E27FC236}">
                <a16:creationId xmlns:a16="http://schemas.microsoft.com/office/drawing/2014/main" id="{A7FFABFD-CF3E-4068-AF6E-4012D61FC498}"/>
              </a:ext>
            </a:extLst>
          </p:cNvPr>
          <p:cNvSpPr txBox="1">
            <a:spLocks noChangeArrowheads="1"/>
          </p:cNvSpPr>
          <p:nvPr/>
        </p:nvSpPr>
        <p:spPr bwMode="auto">
          <a:xfrm>
            <a:off x="7672244" y="1980894"/>
            <a:ext cx="136066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marL="0" indent="0"/>
            <a:r>
              <a:rPr lang="en-GB" altLang="en-US" sz="1800"/>
              <a:t>Campsites</a:t>
            </a:r>
          </a:p>
        </p:txBody>
      </p:sp>
      <p:sp>
        <p:nvSpPr>
          <p:cNvPr id="15372" name="TextBox 18">
            <a:extLst>
              <a:ext uri="{FF2B5EF4-FFF2-40B4-BE49-F238E27FC236}">
                <a16:creationId xmlns:a16="http://schemas.microsoft.com/office/drawing/2014/main" id="{16AD35F1-7833-4A5B-8E65-5D4DECFF554F}"/>
              </a:ext>
            </a:extLst>
          </p:cNvPr>
          <p:cNvSpPr txBox="1">
            <a:spLocks noChangeArrowheads="1"/>
          </p:cNvSpPr>
          <p:nvPr/>
        </p:nvSpPr>
        <p:spPr bwMode="auto">
          <a:xfrm>
            <a:off x="7867951" y="4208155"/>
            <a:ext cx="120317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marL="0" indent="0"/>
            <a:r>
              <a:rPr lang="en-GB" altLang="en-US" sz="1800"/>
              <a:t>JC Start</a:t>
            </a:r>
          </a:p>
        </p:txBody>
      </p:sp>
      <p:cxnSp>
        <p:nvCxnSpPr>
          <p:cNvPr id="23" name="Straight Arrow Connector 22">
            <a:extLst>
              <a:ext uri="{FF2B5EF4-FFF2-40B4-BE49-F238E27FC236}">
                <a16:creationId xmlns:a16="http://schemas.microsoft.com/office/drawing/2014/main" id="{6C02139F-FDA4-4866-B767-7E9B0C6D1AAF}"/>
              </a:ext>
            </a:extLst>
          </p:cNvPr>
          <p:cNvCxnSpPr>
            <a:cxnSpLocks/>
            <a:stCxn id="15371" idx="1"/>
          </p:cNvCxnSpPr>
          <p:nvPr/>
        </p:nvCxnSpPr>
        <p:spPr>
          <a:xfrm flipH="1">
            <a:off x="5802510" y="2165838"/>
            <a:ext cx="186973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2F74B58-B162-4B9A-B611-B2E6C3E56A14}"/>
              </a:ext>
            </a:extLst>
          </p:cNvPr>
          <p:cNvCxnSpPr>
            <a:cxnSpLocks/>
          </p:cNvCxnSpPr>
          <p:nvPr/>
        </p:nvCxnSpPr>
        <p:spPr>
          <a:xfrm flipH="1">
            <a:off x="6385810" y="2350781"/>
            <a:ext cx="1348620" cy="12502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TextBox 18">
            <a:extLst>
              <a:ext uri="{FF2B5EF4-FFF2-40B4-BE49-F238E27FC236}">
                <a16:creationId xmlns:a16="http://schemas.microsoft.com/office/drawing/2014/main" id="{7D0B4216-90A5-4CA2-902C-E763E59D4B2E}"/>
              </a:ext>
            </a:extLst>
          </p:cNvPr>
          <p:cNvSpPr txBox="1">
            <a:spLocks noChangeArrowheads="1"/>
          </p:cNvSpPr>
          <p:nvPr/>
        </p:nvSpPr>
        <p:spPr bwMode="auto">
          <a:xfrm>
            <a:off x="3179929" y="640041"/>
            <a:ext cx="1203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marL="0" indent="0"/>
            <a:r>
              <a:rPr lang="en-GB" altLang="en-US" sz="1800"/>
              <a:t>Car park</a:t>
            </a:r>
          </a:p>
        </p:txBody>
      </p:sp>
      <p:cxnSp>
        <p:nvCxnSpPr>
          <p:cNvPr id="27" name="Straight Arrow Connector 26">
            <a:extLst>
              <a:ext uri="{FF2B5EF4-FFF2-40B4-BE49-F238E27FC236}">
                <a16:creationId xmlns:a16="http://schemas.microsoft.com/office/drawing/2014/main" id="{E1C8BFE8-08CD-4EC4-99C2-A7C29D26A7A5}"/>
              </a:ext>
            </a:extLst>
          </p:cNvPr>
          <p:cNvCxnSpPr>
            <a:cxnSpLocks/>
          </p:cNvCxnSpPr>
          <p:nvPr/>
        </p:nvCxnSpPr>
        <p:spPr>
          <a:xfrm flipH="1">
            <a:off x="7406641" y="4419600"/>
            <a:ext cx="5118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extBox 18">
            <a:extLst>
              <a:ext uri="{FF2B5EF4-FFF2-40B4-BE49-F238E27FC236}">
                <a16:creationId xmlns:a16="http://schemas.microsoft.com/office/drawing/2014/main" id="{3AA36CDA-1E0F-49DA-B0D8-092681700132}"/>
              </a:ext>
            </a:extLst>
          </p:cNvPr>
          <p:cNvSpPr txBox="1">
            <a:spLocks noChangeArrowheads="1"/>
          </p:cNvSpPr>
          <p:nvPr/>
        </p:nvSpPr>
        <p:spPr bwMode="auto">
          <a:xfrm>
            <a:off x="256510" y="3223300"/>
            <a:ext cx="16017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marL="0" indent="0"/>
            <a:r>
              <a:rPr lang="en-GB" altLang="en-US" sz="1800"/>
              <a:t>Registration (Sgts Mess)</a:t>
            </a:r>
          </a:p>
        </p:txBody>
      </p:sp>
      <p:cxnSp>
        <p:nvCxnSpPr>
          <p:cNvPr id="30" name="Straight Arrow Connector 29">
            <a:extLst>
              <a:ext uri="{FF2B5EF4-FFF2-40B4-BE49-F238E27FC236}">
                <a16:creationId xmlns:a16="http://schemas.microsoft.com/office/drawing/2014/main" id="{62F690E0-8FA2-49F8-984C-B98DEC190AD2}"/>
              </a:ext>
            </a:extLst>
          </p:cNvPr>
          <p:cNvCxnSpPr>
            <a:cxnSpLocks/>
          </p:cNvCxnSpPr>
          <p:nvPr/>
        </p:nvCxnSpPr>
        <p:spPr>
          <a:xfrm>
            <a:off x="1954682" y="3601044"/>
            <a:ext cx="182683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TextBox 18">
            <a:extLst>
              <a:ext uri="{FF2B5EF4-FFF2-40B4-BE49-F238E27FC236}">
                <a16:creationId xmlns:a16="http://schemas.microsoft.com/office/drawing/2014/main" id="{75C678E7-70F4-424A-BF2A-2831C0BDF8C0}"/>
              </a:ext>
            </a:extLst>
          </p:cNvPr>
          <p:cNvSpPr txBox="1">
            <a:spLocks noChangeArrowheads="1"/>
          </p:cNvSpPr>
          <p:nvPr/>
        </p:nvSpPr>
        <p:spPr bwMode="auto">
          <a:xfrm>
            <a:off x="403843" y="1846777"/>
            <a:ext cx="16017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marL="0" indent="0"/>
            <a:r>
              <a:rPr lang="en-GB" altLang="en-US" sz="1800" dirty="0"/>
              <a:t>Parade Square</a:t>
            </a:r>
          </a:p>
        </p:txBody>
      </p:sp>
      <p:cxnSp>
        <p:nvCxnSpPr>
          <p:cNvPr id="36" name="Straight Arrow Connector 35">
            <a:extLst>
              <a:ext uri="{FF2B5EF4-FFF2-40B4-BE49-F238E27FC236}">
                <a16:creationId xmlns:a16="http://schemas.microsoft.com/office/drawing/2014/main" id="{CD8925B8-A83F-420F-A2B5-A41F9655832D}"/>
              </a:ext>
            </a:extLst>
          </p:cNvPr>
          <p:cNvCxnSpPr>
            <a:cxnSpLocks/>
          </p:cNvCxnSpPr>
          <p:nvPr/>
        </p:nvCxnSpPr>
        <p:spPr>
          <a:xfrm>
            <a:off x="1353095" y="2165837"/>
            <a:ext cx="3647861" cy="10574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E9395EA7-02D7-4EE4-98D8-0C116BE0A00B}"/>
              </a:ext>
            </a:extLst>
          </p:cNvPr>
          <p:cNvSpPr/>
          <p:nvPr/>
        </p:nvSpPr>
        <p:spPr>
          <a:xfrm>
            <a:off x="5000956" y="2975912"/>
            <a:ext cx="801554" cy="5664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2">
            <a:extLst>
              <a:ext uri="{FF2B5EF4-FFF2-40B4-BE49-F238E27FC236}">
                <a16:creationId xmlns:a16="http://schemas.microsoft.com/office/drawing/2014/main" id="{716AEA1F-8116-4D08-B17C-DF6BD28DF604}"/>
              </a:ext>
            </a:extLst>
          </p:cNvPr>
          <p:cNvSpPr>
            <a:spLocks noGrp="1"/>
          </p:cNvSpPr>
          <p:nvPr>
            <p:ph type="ctrTitle"/>
          </p:nvPr>
        </p:nvSpPr>
        <p:spPr>
          <a:xfrm>
            <a:off x="263520" y="185809"/>
            <a:ext cx="1089575" cy="313932"/>
          </a:xfrm>
        </p:spPr>
        <p:txBody>
          <a:bodyPr/>
          <a:lstStyle/>
          <a:p>
            <a:r>
              <a:rPr lang="en-GB"/>
              <a:t>THE EVENT</a:t>
            </a:r>
          </a:p>
        </p:txBody>
      </p:sp>
      <p:sp>
        <p:nvSpPr>
          <p:cNvPr id="28" name="Text Placeholder 3">
            <a:extLst>
              <a:ext uri="{FF2B5EF4-FFF2-40B4-BE49-F238E27FC236}">
                <a16:creationId xmlns:a16="http://schemas.microsoft.com/office/drawing/2014/main" id="{85B4C918-7905-46F3-A467-D913BE9E9B8F}"/>
              </a:ext>
            </a:extLst>
          </p:cNvPr>
          <p:cNvSpPr txBox="1">
            <a:spLocks/>
          </p:cNvSpPr>
          <p:nvPr/>
        </p:nvSpPr>
        <p:spPr>
          <a:xfrm>
            <a:off x="268191" y="490016"/>
            <a:ext cx="1601382"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cap="all" baseline="0">
                <a:solidFill>
                  <a:schemeClr val="tx1"/>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Arial Narrow" panose="020B0606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Narrow" panose="020B0606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camp plan</a:t>
            </a:r>
          </a:p>
        </p:txBody>
      </p:sp>
    </p:spTree>
    <p:extLst>
      <p:ext uri="{BB962C8B-B14F-4D97-AF65-F5344CB8AC3E}">
        <p14:creationId xmlns:p14="http://schemas.microsoft.com/office/powerpoint/2010/main" val="358426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7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3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9" grpId="0"/>
      <p:bldP spid="15371" grpId="0"/>
      <p:bldP spid="15372" grpId="0"/>
      <p:bldP spid="25" grpId="0"/>
      <p:bldP spid="29" grpId="0"/>
      <p:bldP spid="35" grpId="0"/>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030E5E2-E7EB-44C7-8E31-4F34810599EE}"/>
              </a:ext>
            </a:extLst>
          </p:cNvPr>
          <p:cNvPicPr>
            <a:picLocks noChangeAspect="1"/>
          </p:cNvPicPr>
          <p:nvPr/>
        </p:nvPicPr>
        <p:blipFill>
          <a:blip r:embed="rId3"/>
          <a:stretch>
            <a:fillRect/>
          </a:stretch>
        </p:blipFill>
        <p:spPr>
          <a:xfrm>
            <a:off x="3476726" y="2203477"/>
            <a:ext cx="2828147" cy="1933733"/>
          </a:xfrm>
          <a:prstGeom prst="rect">
            <a:avLst/>
          </a:prstGeom>
          <a:ln>
            <a:solidFill>
              <a:schemeClr val="tx1"/>
            </a:solidFill>
          </a:ln>
        </p:spPr>
      </p:pic>
      <p:sp>
        <p:nvSpPr>
          <p:cNvPr id="3" name="Title 2"/>
          <p:cNvSpPr>
            <a:spLocks noGrp="1"/>
          </p:cNvSpPr>
          <p:nvPr>
            <p:ph type="ctrTitle"/>
          </p:nvPr>
        </p:nvSpPr>
        <p:spPr>
          <a:xfrm>
            <a:off x="576000" y="256333"/>
            <a:ext cx="1089575" cy="313932"/>
          </a:xfrm>
        </p:spPr>
        <p:txBody>
          <a:bodyPr/>
          <a:lstStyle/>
          <a:p>
            <a:r>
              <a:rPr lang="en-GB"/>
              <a:t>THE EVENT</a:t>
            </a:r>
          </a:p>
        </p:txBody>
      </p:sp>
      <p:sp>
        <p:nvSpPr>
          <p:cNvPr id="11" name="Text Placeholder 10">
            <a:extLst>
              <a:ext uri="{FF2B5EF4-FFF2-40B4-BE49-F238E27FC236}">
                <a16:creationId xmlns:a16="http://schemas.microsoft.com/office/drawing/2014/main" id="{C943A2B1-57C1-4920-9888-DBC437055FDD}"/>
              </a:ext>
            </a:extLst>
          </p:cNvPr>
          <p:cNvSpPr>
            <a:spLocks noGrp="1"/>
          </p:cNvSpPr>
          <p:nvPr>
            <p:ph type="body" sz="quarter" idx="10"/>
          </p:nvPr>
        </p:nvSpPr>
        <p:spPr>
          <a:xfrm>
            <a:off x="576000" y="561128"/>
            <a:ext cx="1968469" cy="405102"/>
          </a:xfrm>
        </p:spPr>
        <p:txBody>
          <a:bodyPr/>
          <a:lstStyle/>
          <a:p>
            <a:r>
              <a:rPr lang="en-GB" dirty="0"/>
              <a:t>Engt VILLAGE</a:t>
            </a:r>
          </a:p>
        </p:txBody>
      </p:sp>
      <p:pic>
        <p:nvPicPr>
          <p:cNvPr id="12" name="Picture 11">
            <a:extLst>
              <a:ext uri="{FF2B5EF4-FFF2-40B4-BE49-F238E27FC236}">
                <a16:creationId xmlns:a16="http://schemas.microsoft.com/office/drawing/2014/main" id="{A1BC86F0-5894-4A3C-9569-F4FD49FA56EA}"/>
              </a:ext>
            </a:extLst>
          </p:cNvPr>
          <p:cNvPicPr>
            <a:picLocks noChangeAspect="1"/>
          </p:cNvPicPr>
          <p:nvPr/>
        </p:nvPicPr>
        <p:blipFill>
          <a:blip r:embed="rId4"/>
          <a:stretch>
            <a:fillRect/>
          </a:stretch>
        </p:blipFill>
        <p:spPr>
          <a:xfrm>
            <a:off x="4178729" y="33056"/>
            <a:ext cx="3231592" cy="2153316"/>
          </a:xfrm>
          <a:prstGeom prst="rect">
            <a:avLst/>
          </a:prstGeom>
          <a:ln>
            <a:solidFill>
              <a:schemeClr val="tx1"/>
            </a:solidFill>
          </a:ln>
        </p:spPr>
      </p:pic>
      <p:pic>
        <p:nvPicPr>
          <p:cNvPr id="16" name="Picture 15">
            <a:extLst>
              <a:ext uri="{FF2B5EF4-FFF2-40B4-BE49-F238E27FC236}">
                <a16:creationId xmlns:a16="http://schemas.microsoft.com/office/drawing/2014/main" id="{89BF976A-1C48-49D1-A6E4-0427826E1BFD}"/>
              </a:ext>
            </a:extLst>
          </p:cNvPr>
          <p:cNvPicPr>
            <a:picLocks noChangeAspect="1"/>
          </p:cNvPicPr>
          <p:nvPr/>
        </p:nvPicPr>
        <p:blipFill>
          <a:blip r:embed="rId5"/>
          <a:stretch>
            <a:fillRect/>
          </a:stretch>
        </p:blipFill>
        <p:spPr>
          <a:xfrm>
            <a:off x="7432395" y="33056"/>
            <a:ext cx="1629838" cy="2153316"/>
          </a:xfrm>
          <a:prstGeom prst="rect">
            <a:avLst/>
          </a:prstGeom>
          <a:ln>
            <a:solidFill>
              <a:schemeClr val="tx1"/>
            </a:solidFill>
          </a:ln>
        </p:spPr>
      </p:pic>
      <p:pic>
        <p:nvPicPr>
          <p:cNvPr id="5" name="Picture 4">
            <a:extLst>
              <a:ext uri="{FF2B5EF4-FFF2-40B4-BE49-F238E27FC236}">
                <a16:creationId xmlns:a16="http://schemas.microsoft.com/office/drawing/2014/main" id="{5191CA7E-7CA9-4218-8FDB-A0CCB9BCBB1F}"/>
              </a:ext>
            </a:extLst>
          </p:cNvPr>
          <p:cNvPicPr>
            <a:picLocks noChangeAspect="1"/>
          </p:cNvPicPr>
          <p:nvPr/>
        </p:nvPicPr>
        <p:blipFill>
          <a:blip r:embed="rId6"/>
          <a:stretch>
            <a:fillRect/>
          </a:stretch>
        </p:blipFill>
        <p:spPr>
          <a:xfrm>
            <a:off x="6055928" y="2196831"/>
            <a:ext cx="3085817" cy="1940379"/>
          </a:xfrm>
          <a:prstGeom prst="rect">
            <a:avLst/>
          </a:prstGeom>
          <a:ln>
            <a:solidFill>
              <a:schemeClr val="tx1"/>
            </a:solidFill>
          </a:ln>
        </p:spPr>
      </p:pic>
      <p:sp>
        <p:nvSpPr>
          <p:cNvPr id="2" name="Content Placeholder 1">
            <a:extLst>
              <a:ext uri="{FF2B5EF4-FFF2-40B4-BE49-F238E27FC236}">
                <a16:creationId xmlns:a16="http://schemas.microsoft.com/office/drawing/2014/main" id="{9F6C1F55-67C4-4509-AA8F-13CC39ABC4FE}"/>
              </a:ext>
            </a:extLst>
          </p:cNvPr>
          <p:cNvSpPr>
            <a:spLocks noGrp="1"/>
          </p:cNvSpPr>
          <p:nvPr>
            <p:ph idx="1"/>
          </p:nvPr>
        </p:nvSpPr>
        <p:spPr>
          <a:xfrm>
            <a:off x="218988" y="4240314"/>
            <a:ext cx="8072158" cy="2540669"/>
          </a:xfrm>
          <a:solidFill>
            <a:schemeClr val="bg1"/>
          </a:solidFill>
          <a:ln>
            <a:solidFill>
              <a:schemeClr val="tx1"/>
            </a:solidFill>
          </a:ln>
        </p:spPr>
        <p:txBody>
          <a:bodyPr anchor="t"/>
          <a:lstStyle/>
          <a:p>
            <a:pPr marL="285750" indent="-285750">
              <a:buFont typeface="Arial" panose="020B0604020202020204" pitchFamily="34" charset="0"/>
              <a:buChar char="•"/>
            </a:pPr>
            <a:r>
              <a:rPr lang="en-GB" sz="2000" b="1" dirty="0">
                <a:latin typeface="Arial"/>
                <a:cs typeface="Arial"/>
              </a:rPr>
              <a:t>Returning next year </a:t>
            </a:r>
            <a:r>
              <a:rPr lang="en-GB" sz="2000" dirty="0">
                <a:latin typeface="Arial"/>
                <a:cs typeface="Arial"/>
              </a:rPr>
              <a:t>for the </a:t>
            </a:r>
            <a:r>
              <a:rPr lang="en-GB" sz="2000" b="1" dirty="0">
                <a:latin typeface="Arial"/>
                <a:cs typeface="Arial"/>
              </a:rPr>
              <a:t>Friday, Saturday </a:t>
            </a:r>
            <a:r>
              <a:rPr lang="en-GB" sz="2000" dirty="0">
                <a:latin typeface="Arial"/>
                <a:cs typeface="Arial"/>
              </a:rPr>
              <a:t>and</a:t>
            </a:r>
            <a:r>
              <a:rPr lang="en-GB" sz="2000" b="1" dirty="0">
                <a:latin typeface="Arial"/>
                <a:cs typeface="Arial"/>
              </a:rPr>
              <a:t> Sunday</a:t>
            </a:r>
            <a:r>
              <a:rPr lang="en-GB" sz="2000" dirty="0">
                <a:latin typeface="Arial"/>
                <a:cs typeface="Arial"/>
              </a:rPr>
              <a:t>.</a:t>
            </a:r>
          </a:p>
          <a:p>
            <a:pPr marL="285750" indent="-285750">
              <a:buFont typeface="Arial" panose="020B0604020202020204" pitchFamily="34" charset="0"/>
              <a:buChar char="•"/>
            </a:pPr>
            <a:r>
              <a:rPr lang="en-GB" sz="2000" dirty="0">
                <a:latin typeface="Arial"/>
                <a:cs typeface="Arial"/>
              </a:rPr>
              <a:t>Revised opening hours:  </a:t>
            </a:r>
            <a:r>
              <a:rPr lang="en-GB" sz="2000" b="1" dirty="0">
                <a:latin typeface="Arial"/>
                <a:cs typeface="Arial"/>
              </a:rPr>
              <a:t>Opening</a:t>
            </a:r>
            <a:r>
              <a:rPr lang="en-GB" sz="2000" dirty="0">
                <a:latin typeface="Arial"/>
                <a:cs typeface="Arial"/>
              </a:rPr>
              <a:t> earlier on </a:t>
            </a:r>
            <a:r>
              <a:rPr lang="en-GB" sz="2000" b="1" dirty="0">
                <a:latin typeface="Arial"/>
                <a:cs typeface="Arial"/>
              </a:rPr>
              <a:t>Friday</a:t>
            </a:r>
            <a:r>
              <a:rPr lang="en-GB" sz="2000" dirty="0">
                <a:latin typeface="Arial"/>
                <a:cs typeface="Arial"/>
              </a:rPr>
              <a:t> – now </a:t>
            </a:r>
            <a:r>
              <a:rPr lang="en-GB" sz="2000" b="1" dirty="0">
                <a:latin typeface="Arial"/>
                <a:cs typeface="Arial"/>
              </a:rPr>
              <a:t>from</a:t>
            </a:r>
            <a:r>
              <a:rPr lang="en-GB" sz="2000" dirty="0">
                <a:latin typeface="Arial"/>
                <a:cs typeface="Arial"/>
              </a:rPr>
              <a:t> </a:t>
            </a:r>
            <a:r>
              <a:rPr lang="en-GB" sz="2000" b="1" dirty="0">
                <a:latin typeface="Arial"/>
                <a:cs typeface="Arial"/>
              </a:rPr>
              <a:t>1030hrs</a:t>
            </a:r>
            <a:r>
              <a:rPr lang="en-GB" sz="2000" dirty="0">
                <a:latin typeface="Arial"/>
                <a:cs typeface="Arial"/>
              </a:rPr>
              <a:t>. Open as usual on Saturday and Sunday.</a:t>
            </a:r>
          </a:p>
          <a:p>
            <a:pPr marL="285750" indent="-285750">
              <a:buFont typeface="Arial" panose="020B0604020202020204" pitchFamily="34" charset="0"/>
              <a:buChar char="•"/>
            </a:pPr>
            <a:r>
              <a:rPr lang="en-GB" sz="2000" dirty="0">
                <a:latin typeface="Arial"/>
                <a:cs typeface="Arial"/>
              </a:rPr>
              <a:t>No Fringe on Fri evening, but intend </a:t>
            </a:r>
            <a:r>
              <a:rPr lang="en-GB" sz="2000" dirty="0">
                <a:highlight>
                  <a:srgbClr val="FFFF00"/>
                </a:highlight>
                <a:latin typeface="Arial"/>
                <a:cs typeface="Arial"/>
              </a:rPr>
              <a:t>additional PDT jumps on Fri and Sun.</a:t>
            </a:r>
          </a:p>
          <a:p>
            <a:pPr marL="285750" indent="-285750">
              <a:buFont typeface="Arial" panose="020B0604020202020204" pitchFamily="34" charset="0"/>
              <a:buChar char="•"/>
            </a:pPr>
            <a:r>
              <a:rPr lang="en-GB" sz="2000" dirty="0">
                <a:latin typeface="Arial"/>
                <a:cs typeface="Arial"/>
              </a:rPr>
              <a:t>Civilian Agencies welcome to apply for a pitch:</a:t>
            </a:r>
          </a:p>
          <a:p>
            <a:r>
              <a:rPr lang="en-GB" sz="2000" dirty="0">
                <a:latin typeface="Arial"/>
                <a:cs typeface="Arial"/>
                <a:hlinkClick r:id="rId7"/>
              </a:rPr>
              <a:t>swhq-engagement-mailbox@mod.gov.uk</a:t>
            </a:r>
            <a:r>
              <a:rPr lang="en-GB" sz="2000" dirty="0">
                <a:latin typeface="Arial"/>
                <a:cs typeface="Arial"/>
              </a:rPr>
              <a:t> (subject to availability).</a:t>
            </a:r>
          </a:p>
        </p:txBody>
      </p:sp>
      <p:pic>
        <p:nvPicPr>
          <p:cNvPr id="19" name="Picture 18">
            <a:extLst>
              <a:ext uri="{FF2B5EF4-FFF2-40B4-BE49-F238E27FC236}">
                <a16:creationId xmlns:a16="http://schemas.microsoft.com/office/drawing/2014/main" id="{BAD9E399-A1D7-4398-8516-F68F1B0A9618}"/>
              </a:ext>
            </a:extLst>
          </p:cNvPr>
          <p:cNvPicPr>
            <a:picLocks noChangeAspect="1"/>
          </p:cNvPicPr>
          <p:nvPr/>
        </p:nvPicPr>
        <p:blipFill>
          <a:blip r:embed="rId8"/>
          <a:stretch>
            <a:fillRect/>
          </a:stretch>
        </p:blipFill>
        <p:spPr>
          <a:xfrm>
            <a:off x="218988" y="1189123"/>
            <a:ext cx="1549779" cy="997249"/>
          </a:xfrm>
          <a:prstGeom prst="rect">
            <a:avLst/>
          </a:prstGeom>
        </p:spPr>
      </p:pic>
      <p:pic>
        <p:nvPicPr>
          <p:cNvPr id="22" name="Picture 21">
            <a:extLst>
              <a:ext uri="{FF2B5EF4-FFF2-40B4-BE49-F238E27FC236}">
                <a16:creationId xmlns:a16="http://schemas.microsoft.com/office/drawing/2014/main" id="{13ADF468-2BE2-4382-8DF0-7375FC3DA22D}"/>
              </a:ext>
            </a:extLst>
          </p:cNvPr>
          <p:cNvPicPr>
            <a:picLocks noChangeAspect="1"/>
          </p:cNvPicPr>
          <p:nvPr/>
        </p:nvPicPr>
        <p:blipFill>
          <a:blip r:embed="rId9"/>
          <a:stretch>
            <a:fillRect/>
          </a:stretch>
        </p:blipFill>
        <p:spPr>
          <a:xfrm>
            <a:off x="225383" y="2186372"/>
            <a:ext cx="941597" cy="1140072"/>
          </a:xfrm>
          <a:prstGeom prst="rect">
            <a:avLst/>
          </a:prstGeom>
        </p:spPr>
      </p:pic>
      <p:pic>
        <p:nvPicPr>
          <p:cNvPr id="23" name="Picture 22">
            <a:extLst>
              <a:ext uri="{FF2B5EF4-FFF2-40B4-BE49-F238E27FC236}">
                <a16:creationId xmlns:a16="http://schemas.microsoft.com/office/drawing/2014/main" id="{6CA3FE39-E454-472F-836B-91FFF3AFF92F}"/>
              </a:ext>
            </a:extLst>
          </p:cNvPr>
          <p:cNvPicPr>
            <a:picLocks noChangeAspect="1"/>
          </p:cNvPicPr>
          <p:nvPr/>
        </p:nvPicPr>
        <p:blipFill>
          <a:blip r:embed="rId10"/>
          <a:stretch>
            <a:fillRect/>
          </a:stretch>
        </p:blipFill>
        <p:spPr>
          <a:xfrm>
            <a:off x="1166665" y="2893416"/>
            <a:ext cx="997819" cy="686499"/>
          </a:xfrm>
          <a:prstGeom prst="rect">
            <a:avLst/>
          </a:prstGeom>
          <a:ln>
            <a:solidFill>
              <a:schemeClr val="bg1"/>
            </a:solidFill>
          </a:ln>
        </p:spPr>
      </p:pic>
      <p:pic>
        <p:nvPicPr>
          <p:cNvPr id="6" name="Picture 5">
            <a:extLst>
              <a:ext uri="{FF2B5EF4-FFF2-40B4-BE49-F238E27FC236}">
                <a16:creationId xmlns:a16="http://schemas.microsoft.com/office/drawing/2014/main" id="{4451D1B4-EB46-C408-3D72-DD5125FAA772}"/>
              </a:ext>
            </a:extLst>
          </p:cNvPr>
          <p:cNvPicPr>
            <a:picLocks noChangeAspect="1"/>
          </p:cNvPicPr>
          <p:nvPr/>
        </p:nvPicPr>
        <p:blipFill>
          <a:blip r:embed="rId11"/>
          <a:stretch>
            <a:fillRect/>
          </a:stretch>
        </p:blipFill>
        <p:spPr>
          <a:xfrm>
            <a:off x="1166980" y="2184794"/>
            <a:ext cx="1458767" cy="714737"/>
          </a:xfrm>
          <a:prstGeom prst="rect">
            <a:avLst/>
          </a:prstGeom>
        </p:spPr>
      </p:pic>
      <p:pic>
        <p:nvPicPr>
          <p:cNvPr id="21" name="Picture 20">
            <a:extLst>
              <a:ext uri="{FF2B5EF4-FFF2-40B4-BE49-F238E27FC236}">
                <a16:creationId xmlns:a16="http://schemas.microsoft.com/office/drawing/2014/main" id="{CC4E5C9D-F7F4-4317-BEBF-338708A3A5F6}"/>
              </a:ext>
            </a:extLst>
          </p:cNvPr>
          <p:cNvPicPr>
            <a:picLocks noChangeAspect="1"/>
          </p:cNvPicPr>
          <p:nvPr/>
        </p:nvPicPr>
        <p:blipFill>
          <a:blip r:embed="rId12"/>
          <a:stretch>
            <a:fillRect/>
          </a:stretch>
        </p:blipFill>
        <p:spPr>
          <a:xfrm>
            <a:off x="1614944" y="1199885"/>
            <a:ext cx="1099080" cy="989171"/>
          </a:xfrm>
          <a:prstGeom prst="rect">
            <a:avLst/>
          </a:prstGeom>
          <a:solidFill>
            <a:schemeClr val="bg1"/>
          </a:solidFill>
          <a:ln>
            <a:solidFill>
              <a:schemeClr val="tx1"/>
            </a:solidFill>
          </a:ln>
        </p:spPr>
      </p:pic>
    </p:spTree>
    <p:extLst>
      <p:ext uri="{BB962C8B-B14F-4D97-AF65-F5344CB8AC3E}">
        <p14:creationId xmlns:p14="http://schemas.microsoft.com/office/powerpoint/2010/main" val="127975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FEFEF6-BD69-4212-90F4-FDF560D03F8F}"/>
              </a:ext>
            </a:extLst>
          </p:cNvPr>
          <p:cNvPicPr>
            <a:picLocks noChangeAspect="1"/>
          </p:cNvPicPr>
          <p:nvPr/>
        </p:nvPicPr>
        <p:blipFill>
          <a:blip r:embed="rId3"/>
          <a:stretch>
            <a:fillRect/>
          </a:stretch>
        </p:blipFill>
        <p:spPr>
          <a:xfrm>
            <a:off x="7505741" y="851924"/>
            <a:ext cx="785374" cy="785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ctrTitle"/>
          </p:nvPr>
        </p:nvSpPr>
        <p:spPr>
          <a:xfrm>
            <a:off x="576000" y="256333"/>
            <a:ext cx="1089575" cy="313932"/>
          </a:xfrm>
        </p:spPr>
        <p:txBody>
          <a:bodyPr/>
          <a:lstStyle/>
          <a:p>
            <a:r>
              <a:rPr lang="en-GB"/>
              <a:t>THE EVENT</a:t>
            </a:r>
          </a:p>
        </p:txBody>
      </p:sp>
      <p:sp>
        <p:nvSpPr>
          <p:cNvPr id="11" name="Text Placeholder 10">
            <a:extLst>
              <a:ext uri="{FF2B5EF4-FFF2-40B4-BE49-F238E27FC236}">
                <a16:creationId xmlns:a16="http://schemas.microsoft.com/office/drawing/2014/main" id="{C943A2B1-57C1-4920-9888-DBC437055FDD}"/>
              </a:ext>
            </a:extLst>
          </p:cNvPr>
          <p:cNvSpPr>
            <a:spLocks noGrp="1"/>
          </p:cNvSpPr>
          <p:nvPr>
            <p:ph type="body" sz="quarter" idx="10"/>
          </p:nvPr>
        </p:nvSpPr>
        <p:spPr>
          <a:xfrm>
            <a:off x="576000" y="561128"/>
            <a:ext cx="1934807" cy="405102"/>
          </a:xfrm>
        </p:spPr>
        <p:txBody>
          <a:bodyPr/>
          <a:lstStyle/>
          <a:p>
            <a:r>
              <a:rPr lang="en-GB"/>
              <a:t>SOCIAL MEDIA</a:t>
            </a:r>
          </a:p>
        </p:txBody>
      </p:sp>
      <p:sp>
        <p:nvSpPr>
          <p:cNvPr id="2" name="Content Placeholder 1">
            <a:extLst>
              <a:ext uri="{FF2B5EF4-FFF2-40B4-BE49-F238E27FC236}">
                <a16:creationId xmlns:a16="http://schemas.microsoft.com/office/drawing/2014/main" id="{9F6C1F55-67C4-4509-AA8F-13CC39ABC4FE}"/>
              </a:ext>
            </a:extLst>
          </p:cNvPr>
          <p:cNvSpPr>
            <a:spLocks noGrp="1"/>
          </p:cNvSpPr>
          <p:nvPr>
            <p:ph idx="1"/>
          </p:nvPr>
        </p:nvSpPr>
        <p:spPr>
          <a:xfrm>
            <a:off x="2903778" y="519981"/>
            <a:ext cx="3996001" cy="881816"/>
          </a:xfrm>
          <a:solidFill>
            <a:schemeClr val="bg1"/>
          </a:solidFill>
          <a:ln>
            <a:solidFill>
              <a:schemeClr val="tx1"/>
            </a:solidFill>
          </a:ln>
        </p:spPr>
        <p:txBody>
          <a:bodyPr anchor="t"/>
          <a:lstStyle/>
          <a:p>
            <a:pPr algn="ctr"/>
            <a:r>
              <a:rPr lang="en-GB" sz="2400" i="1" dirty="0">
                <a:latin typeface="Arial"/>
                <a:cs typeface="Arial"/>
              </a:rPr>
              <a:t>Please share your stories: @armytentors</a:t>
            </a:r>
          </a:p>
        </p:txBody>
      </p:sp>
      <p:pic>
        <p:nvPicPr>
          <p:cNvPr id="5" name="Picture 4">
            <a:extLst>
              <a:ext uri="{FF2B5EF4-FFF2-40B4-BE49-F238E27FC236}">
                <a16:creationId xmlns:a16="http://schemas.microsoft.com/office/drawing/2014/main" id="{6265EC90-7C29-4BE1-BA25-093723AC9241}"/>
              </a:ext>
            </a:extLst>
          </p:cNvPr>
          <p:cNvPicPr>
            <a:picLocks noChangeAspect="1"/>
          </p:cNvPicPr>
          <p:nvPr/>
        </p:nvPicPr>
        <p:blipFill>
          <a:blip r:embed="rId4"/>
          <a:stretch>
            <a:fillRect/>
          </a:stretch>
        </p:blipFill>
        <p:spPr>
          <a:xfrm>
            <a:off x="582381" y="2242375"/>
            <a:ext cx="1609479" cy="15507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E42FC00-29D2-4316-96BC-F669CD6E31D9}"/>
              </a:ext>
            </a:extLst>
          </p:cNvPr>
          <p:cNvPicPr>
            <a:picLocks noChangeAspect="1"/>
          </p:cNvPicPr>
          <p:nvPr/>
        </p:nvPicPr>
        <p:blipFill>
          <a:blip r:embed="rId5"/>
          <a:stretch>
            <a:fillRect/>
          </a:stretch>
        </p:blipFill>
        <p:spPr>
          <a:xfrm>
            <a:off x="6375749" y="4215286"/>
            <a:ext cx="2619376" cy="1739376"/>
          </a:xfrm>
          <a:prstGeom prst="rect">
            <a:avLst/>
          </a:prstGeom>
          <a:ln>
            <a:solidFill>
              <a:schemeClr val="tx1"/>
            </a:solidFill>
          </a:ln>
        </p:spPr>
      </p:pic>
      <p:pic>
        <p:nvPicPr>
          <p:cNvPr id="14" name="Picture 13">
            <a:extLst>
              <a:ext uri="{FF2B5EF4-FFF2-40B4-BE49-F238E27FC236}">
                <a16:creationId xmlns:a16="http://schemas.microsoft.com/office/drawing/2014/main" id="{BADC4F0F-C802-40AE-AA80-A1B051F419F7}"/>
              </a:ext>
            </a:extLst>
          </p:cNvPr>
          <p:cNvPicPr>
            <a:picLocks noChangeAspect="1"/>
          </p:cNvPicPr>
          <p:nvPr/>
        </p:nvPicPr>
        <p:blipFill>
          <a:blip r:embed="rId6"/>
          <a:stretch>
            <a:fillRect/>
          </a:stretch>
        </p:blipFill>
        <p:spPr>
          <a:xfrm>
            <a:off x="161496" y="4188906"/>
            <a:ext cx="2619375" cy="1743075"/>
          </a:xfrm>
          <a:prstGeom prst="rect">
            <a:avLst/>
          </a:prstGeom>
          <a:ln>
            <a:solidFill>
              <a:schemeClr val="tx1"/>
            </a:solidFill>
          </a:ln>
        </p:spPr>
      </p:pic>
      <p:pic>
        <p:nvPicPr>
          <p:cNvPr id="12" name="Picture 11">
            <a:extLst>
              <a:ext uri="{FF2B5EF4-FFF2-40B4-BE49-F238E27FC236}">
                <a16:creationId xmlns:a16="http://schemas.microsoft.com/office/drawing/2014/main" id="{02A45DAA-9E46-4467-9649-ADC16B30CF38}"/>
              </a:ext>
            </a:extLst>
          </p:cNvPr>
          <p:cNvPicPr>
            <a:picLocks noChangeAspect="1"/>
          </p:cNvPicPr>
          <p:nvPr/>
        </p:nvPicPr>
        <p:blipFill>
          <a:blip r:embed="rId7"/>
          <a:stretch>
            <a:fillRect/>
          </a:stretch>
        </p:blipFill>
        <p:spPr>
          <a:xfrm>
            <a:off x="6207977" y="2053773"/>
            <a:ext cx="2628779" cy="1739376"/>
          </a:xfrm>
          <a:prstGeom prst="rect">
            <a:avLst/>
          </a:prstGeom>
          <a:ln>
            <a:solidFill>
              <a:schemeClr val="tx1"/>
            </a:solidFill>
          </a:ln>
        </p:spPr>
      </p:pic>
      <p:pic>
        <p:nvPicPr>
          <p:cNvPr id="8" name="Picture 7">
            <a:extLst>
              <a:ext uri="{FF2B5EF4-FFF2-40B4-BE49-F238E27FC236}">
                <a16:creationId xmlns:a16="http://schemas.microsoft.com/office/drawing/2014/main" id="{6A5DAEB1-25F2-6A30-847C-481A5D6160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9858" y="1519813"/>
            <a:ext cx="2619374" cy="5338187"/>
          </a:xfrm>
          <a:prstGeom prst="rect">
            <a:avLst/>
          </a:prstGeom>
        </p:spPr>
      </p:pic>
    </p:spTree>
    <p:extLst>
      <p:ext uri="{BB962C8B-B14F-4D97-AF65-F5344CB8AC3E}">
        <p14:creationId xmlns:p14="http://schemas.microsoft.com/office/powerpoint/2010/main" val="3781977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6000" y="256333"/>
            <a:ext cx="1493532" cy="313932"/>
          </a:xfrm>
        </p:spPr>
        <p:txBody>
          <a:bodyPr/>
          <a:lstStyle/>
          <a:p>
            <a:r>
              <a:rPr lang="en-GB"/>
              <a:t>SAFEGUARDING</a:t>
            </a:r>
          </a:p>
        </p:txBody>
      </p:sp>
      <p:sp>
        <p:nvSpPr>
          <p:cNvPr id="4" name="Text Placeholder 3"/>
          <p:cNvSpPr>
            <a:spLocks noGrp="1"/>
          </p:cNvSpPr>
          <p:nvPr>
            <p:ph type="body" sz="quarter" idx="10"/>
          </p:nvPr>
        </p:nvSpPr>
        <p:spPr>
          <a:xfrm>
            <a:off x="576000" y="561128"/>
            <a:ext cx="1073545" cy="405102"/>
          </a:xfrm>
        </p:spPr>
        <p:txBody>
          <a:bodyPr/>
          <a:lstStyle/>
          <a:p>
            <a:r>
              <a:rPr lang="en-GB">
                <a:latin typeface="Arial Narrow"/>
              </a:rPr>
              <a:t>POLICY</a:t>
            </a:r>
            <a:endParaRPr lang="en-GB"/>
          </a:p>
        </p:txBody>
      </p:sp>
      <p:sp>
        <p:nvSpPr>
          <p:cNvPr id="2" name="Content Placeholder 1">
            <a:extLst>
              <a:ext uri="{FF2B5EF4-FFF2-40B4-BE49-F238E27FC236}">
                <a16:creationId xmlns:a16="http://schemas.microsoft.com/office/drawing/2014/main" id="{14A52DBA-F5BC-4A85-9AD7-5C38047C0280}"/>
              </a:ext>
            </a:extLst>
          </p:cNvPr>
          <p:cNvSpPr>
            <a:spLocks noGrp="1"/>
          </p:cNvSpPr>
          <p:nvPr>
            <p:ph idx="1"/>
          </p:nvPr>
        </p:nvSpPr>
        <p:spPr>
          <a:xfrm>
            <a:off x="1036552" y="1429794"/>
            <a:ext cx="7070895" cy="5171873"/>
          </a:xfrm>
        </p:spPr>
        <p:txBody>
          <a:bodyPr lIns="91440" tIns="45720" rIns="91440" bIns="45720" anchor="t"/>
          <a:lstStyle/>
          <a:p>
            <a:pPr marL="285750" indent="-285750">
              <a:buFont typeface="Arial"/>
              <a:buChar char="•"/>
            </a:pPr>
            <a:r>
              <a:rPr lang="en-GB" sz="2000" b="1" u="sng" dirty="0">
                <a:latin typeface="Arial"/>
                <a:cs typeface="Arial"/>
              </a:rPr>
              <a:t>Safeguarding is Everyone’s Responsibility </a:t>
            </a:r>
          </a:p>
          <a:p>
            <a:pPr marL="285750" indent="-285750">
              <a:buFont typeface="Arial"/>
              <a:buChar char="•"/>
            </a:pPr>
            <a:r>
              <a:rPr lang="en-GB" sz="2000" dirty="0">
                <a:highlight>
                  <a:srgbClr val="FFFF00"/>
                </a:highlight>
                <a:latin typeface="Arial"/>
                <a:cs typeface="Arial"/>
              </a:rPr>
              <a:t>Policy – available on the TT website, please read and implement </a:t>
            </a:r>
          </a:p>
          <a:p>
            <a:pPr marL="285750" indent="-285750">
              <a:buFont typeface="Arial"/>
              <a:buChar char="•"/>
            </a:pPr>
            <a:r>
              <a:rPr lang="en-GB" sz="2000" dirty="0">
                <a:latin typeface="Arial"/>
                <a:cs typeface="Arial"/>
              </a:rPr>
              <a:t>Roles – mutually supporting to ensure the well-being of participants</a:t>
            </a:r>
          </a:p>
          <a:p>
            <a:pPr marL="285750" indent="-285750">
              <a:buFont typeface="Arial"/>
              <a:buChar char="•"/>
            </a:pPr>
            <a:r>
              <a:rPr lang="en-GB" sz="2000" dirty="0">
                <a:latin typeface="Arial"/>
                <a:cs typeface="Arial"/>
              </a:rPr>
              <a:t>TMs train, prepare, deploy, support</a:t>
            </a:r>
          </a:p>
          <a:p>
            <a:pPr marL="285750" indent="-285750">
              <a:buFont typeface="Arial"/>
              <a:buChar char="•"/>
            </a:pPr>
            <a:r>
              <a:rPr lang="en-GB" sz="2000" dirty="0">
                <a:latin typeface="Arial"/>
                <a:cs typeface="Arial"/>
              </a:rPr>
              <a:t>Military event infrastructure, personnel, safety cover, co-ordination and administration</a:t>
            </a:r>
          </a:p>
          <a:p>
            <a:pPr marL="285750" indent="-285750">
              <a:buFont typeface="Arial"/>
              <a:buChar char="•"/>
            </a:pPr>
            <a:r>
              <a:rPr lang="en-GB" sz="2000" dirty="0">
                <a:latin typeface="Arial"/>
                <a:cs typeface="Arial"/>
              </a:rPr>
              <a:t>Responsibilities – shared to protect participants and ensure a safe event</a:t>
            </a:r>
            <a:endParaRPr lang="en-GB" sz="2400" dirty="0">
              <a:latin typeface="Arial"/>
              <a:cs typeface="Arial"/>
            </a:endParaRPr>
          </a:p>
          <a:p>
            <a:pPr marL="285750" indent="-285750">
              <a:buFont typeface="Arial"/>
              <a:buChar char="•"/>
            </a:pPr>
            <a:r>
              <a:rPr lang="en-GB" sz="2000" dirty="0">
                <a:latin typeface="Arial"/>
                <a:cs typeface="Arial"/>
              </a:rPr>
              <a:t>Reputations – good practice, policies, procedures protects reputations</a:t>
            </a:r>
          </a:p>
          <a:p>
            <a:pPr marL="285750" indent="-285750">
              <a:buFont typeface="Arial"/>
              <a:buChar char="•"/>
            </a:pPr>
            <a:endParaRPr lang="en-GB" sz="2400" dirty="0">
              <a:latin typeface="Arial"/>
              <a:cs typeface="Arial"/>
            </a:endParaRPr>
          </a:p>
        </p:txBody>
      </p:sp>
      <p:sp>
        <p:nvSpPr>
          <p:cNvPr id="6" name="TextBox 5">
            <a:extLst>
              <a:ext uri="{FF2B5EF4-FFF2-40B4-BE49-F238E27FC236}">
                <a16:creationId xmlns:a16="http://schemas.microsoft.com/office/drawing/2014/main" id="{3CDB5954-FAEC-9155-9D44-A42C23073044}"/>
              </a:ext>
            </a:extLst>
          </p:cNvPr>
          <p:cNvSpPr txBox="1"/>
          <p:nvPr/>
        </p:nvSpPr>
        <p:spPr>
          <a:xfrm>
            <a:off x="3013750" y="348180"/>
            <a:ext cx="5782380" cy="830997"/>
          </a:xfrm>
          <a:prstGeom prst="rect">
            <a:avLst/>
          </a:prstGeom>
          <a:noFill/>
        </p:spPr>
        <p:txBody>
          <a:bodyPr wrap="square">
            <a:spAutoFit/>
          </a:bodyPr>
          <a:lstStyle/>
          <a:p>
            <a:pPr algn="ctr"/>
            <a:r>
              <a:rPr lang="en-GB" sz="2400" b="1" cap="none">
                <a:highlight>
                  <a:srgbClr val="FFFF00"/>
                </a:highlight>
                <a:latin typeface="Arial Narrow"/>
              </a:rPr>
              <a:t>LT COL COLIN GORDON</a:t>
            </a:r>
          </a:p>
          <a:p>
            <a:pPr algn="ctr"/>
            <a:r>
              <a:rPr lang="en-GB" sz="2400" b="1" cap="none">
                <a:highlight>
                  <a:srgbClr val="FFFF00"/>
                </a:highlight>
                <a:latin typeface="Arial Narrow"/>
              </a:rPr>
              <a:t>DESIGNATED SAFEGUARDING LEAD</a:t>
            </a:r>
            <a:endParaRPr lang="en-GB" sz="2400" b="1">
              <a:highlight>
                <a:srgbClr val="FFFF00"/>
              </a:highlight>
              <a:latin typeface="Arial Narrow"/>
            </a:endParaRPr>
          </a:p>
        </p:txBody>
      </p:sp>
    </p:spTree>
    <p:extLst>
      <p:ext uri="{BB962C8B-B14F-4D97-AF65-F5344CB8AC3E}">
        <p14:creationId xmlns:p14="http://schemas.microsoft.com/office/powerpoint/2010/main" val="3639632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E5EFC3-0BD3-4F69-8442-9D06398974C6}"/>
              </a:ext>
            </a:extLst>
          </p:cNvPr>
          <p:cNvPicPr>
            <a:picLocks noChangeAspect="1"/>
          </p:cNvPicPr>
          <p:nvPr/>
        </p:nvPicPr>
        <p:blipFill>
          <a:blip r:embed="rId3"/>
          <a:stretch>
            <a:fillRect/>
          </a:stretch>
        </p:blipFill>
        <p:spPr>
          <a:xfrm>
            <a:off x="0" y="2886876"/>
            <a:ext cx="9144000" cy="1084247"/>
          </a:xfrm>
          <a:prstGeom prst="rect">
            <a:avLst/>
          </a:prstGeom>
        </p:spPr>
      </p:pic>
      <p:sp>
        <p:nvSpPr>
          <p:cNvPr id="3" name="Title 2"/>
          <p:cNvSpPr>
            <a:spLocks noGrp="1"/>
          </p:cNvSpPr>
          <p:nvPr>
            <p:ph type="ctrTitle"/>
          </p:nvPr>
        </p:nvSpPr>
        <p:spPr>
          <a:xfrm>
            <a:off x="576000" y="256333"/>
            <a:ext cx="1493532" cy="313932"/>
          </a:xfrm>
        </p:spPr>
        <p:txBody>
          <a:bodyPr/>
          <a:lstStyle/>
          <a:p>
            <a:r>
              <a:rPr lang="en-GB"/>
              <a:t>SAFEGUARDING</a:t>
            </a:r>
          </a:p>
        </p:txBody>
      </p:sp>
      <p:sp>
        <p:nvSpPr>
          <p:cNvPr id="4" name="Text Placeholder 3"/>
          <p:cNvSpPr>
            <a:spLocks noGrp="1"/>
          </p:cNvSpPr>
          <p:nvPr>
            <p:ph type="body" sz="quarter" idx="10"/>
          </p:nvPr>
        </p:nvSpPr>
        <p:spPr>
          <a:xfrm>
            <a:off x="576000" y="561128"/>
            <a:ext cx="1073545" cy="405102"/>
          </a:xfrm>
        </p:spPr>
        <p:txBody>
          <a:bodyPr/>
          <a:lstStyle/>
          <a:p>
            <a:r>
              <a:rPr lang="en-GB">
                <a:latin typeface="Arial Narrow"/>
              </a:rPr>
              <a:t>POLICY</a:t>
            </a:r>
            <a:endParaRPr lang="en-GB"/>
          </a:p>
        </p:txBody>
      </p:sp>
      <p:sp>
        <p:nvSpPr>
          <p:cNvPr id="2" name="Content Placeholder 1">
            <a:extLst>
              <a:ext uri="{FF2B5EF4-FFF2-40B4-BE49-F238E27FC236}">
                <a16:creationId xmlns:a16="http://schemas.microsoft.com/office/drawing/2014/main" id="{14A52DBA-F5BC-4A85-9AD7-5C38047C0280}"/>
              </a:ext>
            </a:extLst>
          </p:cNvPr>
          <p:cNvSpPr>
            <a:spLocks noGrp="1"/>
          </p:cNvSpPr>
          <p:nvPr>
            <p:ph idx="1"/>
          </p:nvPr>
        </p:nvSpPr>
        <p:spPr>
          <a:xfrm>
            <a:off x="807953" y="1429794"/>
            <a:ext cx="7677142" cy="5171873"/>
          </a:xfrm>
        </p:spPr>
        <p:txBody>
          <a:bodyPr lIns="91440" tIns="45720" rIns="91440" bIns="45720" anchor="t"/>
          <a:lstStyle/>
          <a:p>
            <a:pPr marL="285750" indent="-285750">
              <a:buFont typeface="Arial"/>
              <a:buChar char="•"/>
            </a:pPr>
            <a:r>
              <a:rPr lang="en-GB" sz="2000" dirty="0">
                <a:latin typeface="Arial"/>
                <a:cs typeface="Arial"/>
              </a:rPr>
              <a:t>Safeguarding is Everyone’s Responsibility</a:t>
            </a:r>
          </a:p>
          <a:p>
            <a:pPr marL="285750" indent="-285750">
              <a:buFont typeface="Arial"/>
              <a:buChar char="•"/>
            </a:pPr>
            <a:endParaRPr lang="en-GB" sz="2000" dirty="0">
              <a:latin typeface="Arial"/>
              <a:cs typeface="Arial"/>
            </a:endParaRPr>
          </a:p>
          <a:p>
            <a:pPr marL="285750" indent="-285750">
              <a:buFont typeface="Arial"/>
              <a:buChar char="•"/>
            </a:pPr>
            <a:r>
              <a:rPr lang="en-GB" sz="2000" dirty="0">
                <a:latin typeface="Arial"/>
                <a:cs typeface="Arial"/>
              </a:rPr>
              <a:t>The Safeguarding timeline – who’s responsible when:</a:t>
            </a:r>
          </a:p>
          <a:p>
            <a:pPr marL="285750" indent="-285750">
              <a:buFont typeface="Arial"/>
              <a:buChar char="•"/>
            </a:pPr>
            <a:endParaRPr lang="en-GB" sz="2400" dirty="0">
              <a:latin typeface="Arial"/>
              <a:cs typeface="Arial"/>
            </a:endParaRPr>
          </a:p>
          <a:p>
            <a:pPr marL="285750" indent="-285750">
              <a:buFont typeface="Arial"/>
              <a:buChar char="•"/>
            </a:pPr>
            <a:endParaRPr lang="en-GB" sz="2400" dirty="0">
              <a:latin typeface="Arial"/>
              <a:cs typeface="Arial"/>
            </a:endParaRPr>
          </a:p>
          <a:p>
            <a:pPr marL="285750" indent="-285750">
              <a:buFont typeface="Arial"/>
              <a:buChar char="•"/>
            </a:pPr>
            <a:endParaRPr lang="en-GB" sz="2400" dirty="0">
              <a:latin typeface="Arial"/>
              <a:cs typeface="Arial"/>
            </a:endParaRPr>
          </a:p>
          <a:p>
            <a:pPr marL="285750" indent="-285750">
              <a:buFont typeface="Arial"/>
              <a:buChar char="•"/>
            </a:pPr>
            <a:r>
              <a:rPr lang="en-GB" sz="2000" dirty="0">
                <a:latin typeface="Arial"/>
                <a:cs typeface="Arial"/>
              </a:rPr>
              <a:t>Communication – two way, reports received to DSL on site in Ops Room. </a:t>
            </a:r>
            <a:r>
              <a:rPr lang="en-GB" sz="2000" dirty="0">
                <a:highlight>
                  <a:srgbClr val="FFFF00"/>
                </a:highlight>
                <a:latin typeface="Arial"/>
                <a:cs typeface="Arial"/>
              </a:rPr>
              <a:t>Request for support to TMs when necessary</a:t>
            </a:r>
            <a:r>
              <a:rPr lang="en-GB" sz="2000" dirty="0">
                <a:latin typeface="Arial"/>
                <a:cs typeface="Arial"/>
              </a:rPr>
              <a:t>.</a:t>
            </a:r>
          </a:p>
          <a:p>
            <a:pPr marL="285750" indent="-285750">
              <a:buFont typeface="Arial"/>
              <a:buChar char="•"/>
            </a:pPr>
            <a:endParaRPr lang="en-GB" sz="2000" dirty="0">
              <a:latin typeface="Arial"/>
              <a:cs typeface="Arial"/>
            </a:endParaRPr>
          </a:p>
          <a:p>
            <a:pPr marL="285750" indent="-285750">
              <a:buFont typeface="Arial"/>
              <a:buChar char="•"/>
            </a:pPr>
            <a:r>
              <a:rPr lang="en-GB" sz="2000" dirty="0">
                <a:highlight>
                  <a:srgbClr val="FFFF00"/>
                </a:highlight>
                <a:latin typeface="Arial"/>
                <a:cs typeface="Arial"/>
              </a:rPr>
              <a:t>Partnership</a:t>
            </a:r>
            <a:r>
              <a:rPr lang="en-GB" sz="2000" dirty="0">
                <a:latin typeface="Arial"/>
                <a:cs typeface="Arial"/>
              </a:rPr>
              <a:t> – working together at times of crisis, must maintain highest standards at all times.</a:t>
            </a:r>
          </a:p>
          <a:p>
            <a:pPr marL="285750" indent="-285750">
              <a:buFont typeface="Arial"/>
              <a:buChar char="•"/>
            </a:pPr>
            <a:endParaRPr lang="en-GB" sz="2400" dirty="0">
              <a:latin typeface="Arial"/>
              <a:cs typeface="Arial"/>
            </a:endParaRPr>
          </a:p>
        </p:txBody>
      </p:sp>
      <p:pic>
        <p:nvPicPr>
          <p:cNvPr id="5" name="Picture 4">
            <a:extLst>
              <a:ext uri="{FF2B5EF4-FFF2-40B4-BE49-F238E27FC236}">
                <a16:creationId xmlns:a16="http://schemas.microsoft.com/office/drawing/2014/main" id="{0536D2D0-B319-4091-806F-FA446EDE36A4}"/>
              </a:ext>
            </a:extLst>
          </p:cNvPr>
          <p:cNvPicPr>
            <a:picLocks noChangeAspect="1"/>
          </p:cNvPicPr>
          <p:nvPr/>
        </p:nvPicPr>
        <p:blipFill>
          <a:blip r:embed="rId4"/>
          <a:stretch>
            <a:fillRect/>
          </a:stretch>
        </p:blipFill>
        <p:spPr>
          <a:xfrm>
            <a:off x="430306" y="3060571"/>
            <a:ext cx="8713694" cy="736858"/>
          </a:xfrm>
          <a:prstGeom prst="rect">
            <a:avLst/>
          </a:prstGeom>
        </p:spPr>
      </p:pic>
    </p:spTree>
    <p:extLst>
      <p:ext uri="{BB962C8B-B14F-4D97-AF65-F5344CB8AC3E}">
        <p14:creationId xmlns:p14="http://schemas.microsoft.com/office/powerpoint/2010/main" val="293184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1">
            <a:extLst>
              <a:ext uri="{FF2B5EF4-FFF2-40B4-BE49-F238E27FC236}">
                <a16:creationId xmlns:a16="http://schemas.microsoft.com/office/drawing/2014/main" id="{06F33778-9F57-4FAD-8EBA-91CBF41E2ED6}"/>
              </a:ext>
            </a:extLst>
          </p:cNvPr>
          <p:cNvSpPr txBox="1">
            <a:spLocks noChangeArrowheads="1"/>
          </p:cNvSpPr>
          <p:nvPr/>
        </p:nvSpPr>
        <p:spPr bwMode="auto">
          <a:xfrm>
            <a:off x="236199" y="1005014"/>
            <a:ext cx="2177143" cy="2062103"/>
          </a:xfrm>
          <a:prstGeom prst="rect">
            <a:avLst/>
          </a:prstGeom>
          <a:solidFill>
            <a:srgbClr val="FF0000"/>
          </a:solidFill>
          <a:ln w="9525">
            <a:solidFill>
              <a:srgbClr val="FF0000"/>
            </a:solidFill>
            <a:miter lim="800000"/>
            <a:headEnd/>
            <a:tailEnd/>
          </a:ln>
        </p:spPr>
        <p:txBody>
          <a:bodyPr wrap="square" lIns="91440" tIns="45720" rIns="91440" bIns="45720" anchor="t">
            <a:spAutoFit/>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algn="ctr">
              <a:defRPr/>
            </a:pPr>
            <a:r>
              <a:rPr lang="en-GB" altLang="en-US" sz="1600" dirty="0">
                <a:solidFill>
                  <a:srgbClr val="FFFFFF"/>
                </a:solidFill>
                <a:latin typeface="Arial"/>
                <a:ea typeface="MS PGothic"/>
                <a:cs typeface="Arial"/>
              </a:rPr>
              <a:t>13 Safety Controls</a:t>
            </a:r>
          </a:p>
          <a:p>
            <a:pPr algn="ctr">
              <a:defRPr/>
            </a:pPr>
            <a:endParaRPr lang="en-GB" altLang="en-US" sz="1600" dirty="0">
              <a:solidFill>
                <a:srgbClr val="FFFFFF"/>
              </a:solidFill>
            </a:endParaRPr>
          </a:p>
          <a:p>
            <a:pPr marL="176213" indent="-166688">
              <a:buFont typeface="Arial" panose="020B0604020202020204" pitchFamily="34" charset="0"/>
              <a:buChar char="•"/>
              <a:defRPr/>
            </a:pPr>
            <a:r>
              <a:rPr lang="en-GB" altLang="en-US" sz="1600" dirty="0">
                <a:solidFill>
                  <a:srgbClr val="FFFFFF"/>
                </a:solidFill>
                <a:latin typeface="Arial"/>
                <a:ea typeface="MS PGothic"/>
                <a:cs typeface="Arial"/>
              </a:rPr>
              <a:t>13 support staff</a:t>
            </a:r>
          </a:p>
          <a:p>
            <a:pPr marL="176213" indent="-166688">
              <a:buFont typeface="Arial" panose="020B0604020202020204" pitchFamily="34" charset="0"/>
              <a:buChar char="•"/>
              <a:defRPr/>
            </a:pPr>
            <a:r>
              <a:rPr lang="en-GB" altLang="en-US" sz="1600" dirty="0">
                <a:solidFill>
                  <a:srgbClr val="FFFFFF"/>
                </a:solidFill>
                <a:latin typeface="Arial"/>
                <a:ea typeface="MS PGothic"/>
                <a:cs typeface="Arial"/>
              </a:rPr>
              <a:t>Near road</a:t>
            </a:r>
          </a:p>
          <a:p>
            <a:pPr marL="176213" indent="-166688">
              <a:buFont typeface="Arial" panose="020B0604020202020204" pitchFamily="34" charset="0"/>
              <a:buChar char="•"/>
              <a:defRPr/>
            </a:pPr>
            <a:r>
              <a:rPr lang="en-GB" altLang="en-US" sz="1600" dirty="0">
                <a:solidFill>
                  <a:srgbClr val="FFFFFF"/>
                </a:solidFill>
                <a:latin typeface="Arial"/>
                <a:ea typeface="MS PGothic"/>
                <a:cs typeface="Arial"/>
              </a:rPr>
              <a:t>First Aid posts co-located</a:t>
            </a:r>
          </a:p>
          <a:p>
            <a:pPr marL="176213" indent="-166688">
              <a:buFont typeface="Arial" panose="020B0604020202020204" pitchFamily="34" charset="0"/>
              <a:buChar char="•"/>
              <a:defRPr/>
            </a:pPr>
            <a:r>
              <a:rPr lang="en-GB" altLang="en-US" sz="1600" dirty="0">
                <a:solidFill>
                  <a:srgbClr val="FFFFFF"/>
                </a:solidFill>
                <a:latin typeface="Arial"/>
                <a:ea typeface="MS PGothic"/>
                <a:cs typeface="Arial"/>
              </a:rPr>
              <a:t>All JC locations are SCs</a:t>
            </a:r>
          </a:p>
        </p:txBody>
      </p:sp>
      <p:sp>
        <p:nvSpPr>
          <p:cNvPr id="22532" name="TextBox 6">
            <a:extLst>
              <a:ext uri="{FF2B5EF4-FFF2-40B4-BE49-F238E27FC236}">
                <a16:creationId xmlns:a16="http://schemas.microsoft.com/office/drawing/2014/main" id="{6F3DD567-EE0A-4E4A-AFF7-6F5CC10D916E}"/>
              </a:ext>
            </a:extLst>
          </p:cNvPr>
          <p:cNvSpPr txBox="1">
            <a:spLocks noChangeArrowheads="1"/>
          </p:cNvSpPr>
          <p:nvPr/>
        </p:nvSpPr>
        <p:spPr bwMode="auto">
          <a:xfrm>
            <a:off x="236199" y="3409122"/>
            <a:ext cx="2162629" cy="1323439"/>
          </a:xfrm>
          <a:prstGeom prst="rect">
            <a:avLst/>
          </a:prstGeom>
          <a:solidFill>
            <a:srgbClr val="0000FF"/>
          </a:solidFill>
          <a:ln w="9525">
            <a:solidFill>
              <a:srgbClr val="FF0000"/>
            </a:solidFill>
            <a:miter lim="800000"/>
            <a:headEnd/>
            <a:tailEnd/>
          </a:ln>
        </p:spPr>
        <p:txBody>
          <a:bodyPr wrap="square">
            <a:spAutoFit/>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algn="ctr">
              <a:defRPr/>
            </a:pPr>
            <a:r>
              <a:rPr lang="en-GB" altLang="en-US" sz="1600" dirty="0">
                <a:solidFill>
                  <a:srgbClr val="FFFFFF"/>
                </a:solidFill>
              </a:rPr>
              <a:t>14 Check Points</a:t>
            </a:r>
          </a:p>
          <a:p>
            <a:pPr algn="ctr">
              <a:defRPr/>
            </a:pPr>
            <a:endParaRPr lang="en-GB" altLang="en-US" sz="1600" dirty="0">
              <a:solidFill>
                <a:srgbClr val="FFFFFF"/>
              </a:solidFill>
            </a:endParaRPr>
          </a:p>
          <a:p>
            <a:pPr marL="176213" indent="-166688">
              <a:buFont typeface="Arial" panose="020B0604020202020204" pitchFamily="34" charset="0"/>
              <a:buChar char="•"/>
              <a:defRPr/>
            </a:pPr>
            <a:r>
              <a:rPr lang="en-GB" altLang="en-US" sz="1600" dirty="0">
                <a:solidFill>
                  <a:srgbClr val="FFFFFF"/>
                </a:solidFill>
              </a:rPr>
              <a:t>4 support staff</a:t>
            </a:r>
          </a:p>
          <a:p>
            <a:pPr marL="176213" indent="-166688">
              <a:buFont typeface="Arial" panose="020B0604020202020204" pitchFamily="34" charset="0"/>
              <a:buChar char="•"/>
              <a:defRPr/>
            </a:pPr>
            <a:r>
              <a:rPr lang="en-GB" altLang="en-US" sz="1600" dirty="0">
                <a:solidFill>
                  <a:srgbClr val="FFFFFF"/>
                </a:solidFill>
              </a:rPr>
              <a:t>No fall outs at a CP</a:t>
            </a:r>
          </a:p>
        </p:txBody>
      </p:sp>
      <p:pic>
        <p:nvPicPr>
          <p:cNvPr id="8" name="Picture 7">
            <a:extLst>
              <a:ext uri="{FF2B5EF4-FFF2-40B4-BE49-F238E27FC236}">
                <a16:creationId xmlns:a16="http://schemas.microsoft.com/office/drawing/2014/main" id="{2CEDA67B-3084-4597-808F-772BC4C15C17}"/>
              </a:ext>
            </a:extLst>
          </p:cNvPr>
          <p:cNvPicPr>
            <a:picLocks noChangeAspect="1"/>
          </p:cNvPicPr>
          <p:nvPr/>
        </p:nvPicPr>
        <p:blipFill>
          <a:blip r:embed="rId3"/>
          <a:stretch>
            <a:fillRect/>
          </a:stretch>
        </p:blipFill>
        <p:spPr>
          <a:xfrm>
            <a:off x="105176" y="52962"/>
            <a:ext cx="2162175" cy="781050"/>
          </a:xfrm>
          <a:prstGeom prst="rect">
            <a:avLst/>
          </a:prstGeom>
        </p:spPr>
      </p:pic>
      <p:sp>
        <p:nvSpPr>
          <p:cNvPr id="9" name="TextBox 8">
            <a:extLst>
              <a:ext uri="{FF2B5EF4-FFF2-40B4-BE49-F238E27FC236}">
                <a16:creationId xmlns:a16="http://schemas.microsoft.com/office/drawing/2014/main" id="{823BFDE4-ED9B-4EAA-A7DF-D94C46B4A2DA}"/>
              </a:ext>
            </a:extLst>
          </p:cNvPr>
          <p:cNvSpPr txBox="1"/>
          <p:nvPr/>
        </p:nvSpPr>
        <p:spPr>
          <a:xfrm>
            <a:off x="249284" y="5252648"/>
            <a:ext cx="2162629" cy="923330"/>
          </a:xfrm>
          <a:prstGeom prst="rect">
            <a:avLst/>
          </a:prstGeom>
          <a:noFill/>
        </p:spPr>
        <p:txBody>
          <a:bodyPr wrap="square">
            <a:spAutoFit/>
          </a:bodyPr>
          <a:lstStyle/>
          <a:p>
            <a:pPr lvl="0">
              <a:buSzPts val="1000"/>
              <a:tabLst>
                <a:tab pos="457200" algn="l"/>
              </a:tabLst>
            </a:pPr>
            <a:r>
              <a:rPr lang="en-GB" sz="1800" dirty="0">
                <a:effectLst/>
                <a:latin typeface="Arial" panose="020B0604020202020204" pitchFamily="34" charset="0"/>
                <a:ea typeface="Times New Roman" panose="02020603050405020304" pitchFamily="18" charset="0"/>
              </a:rPr>
              <a:t>Some changes to minimise the need to cross roads</a:t>
            </a:r>
            <a:endParaRPr lang="en-GB" sz="1600" dirty="0">
              <a:effectLst/>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B06F473D-1B75-89AB-4FA7-60F20DC95D67}"/>
              </a:ext>
            </a:extLst>
          </p:cNvPr>
          <p:cNvPicPr>
            <a:picLocks noChangeAspect="1"/>
          </p:cNvPicPr>
          <p:nvPr/>
        </p:nvPicPr>
        <p:blipFill>
          <a:blip r:embed="rId4"/>
          <a:stretch>
            <a:fillRect/>
          </a:stretch>
        </p:blipFill>
        <p:spPr>
          <a:xfrm>
            <a:off x="2615810" y="-19878"/>
            <a:ext cx="5316015" cy="6858000"/>
          </a:xfrm>
          <a:prstGeom prst="rect">
            <a:avLst/>
          </a:prstGeom>
        </p:spPr>
      </p:pic>
      <p:sp>
        <p:nvSpPr>
          <p:cNvPr id="4" name="TextBox 3">
            <a:extLst>
              <a:ext uri="{FF2B5EF4-FFF2-40B4-BE49-F238E27FC236}">
                <a16:creationId xmlns:a16="http://schemas.microsoft.com/office/drawing/2014/main" id="{F674296A-FEAA-17B4-C2CF-BAD9E4781034}"/>
              </a:ext>
            </a:extLst>
          </p:cNvPr>
          <p:cNvSpPr txBox="1"/>
          <p:nvPr/>
        </p:nvSpPr>
        <p:spPr>
          <a:xfrm>
            <a:off x="6172202" y="19878"/>
            <a:ext cx="2870200" cy="954107"/>
          </a:xfrm>
          <a:prstGeom prst="rect">
            <a:avLst/>
          </a:prstGeom>
          <a:noFill/>
        </p:spPr>
        <p:txBody>
          <a:bodyPr wrap="square">
            <a:spAutoFit/>
          </a:bodyPr>
          <a:lstStyle/>
          <a:p>
            <a:pPr marL="742950" lvl="1" indent="-285750">
              <a:buFont typeface="Arial" panose="020B0604020202020204" pitchFamily="34" charset="0"/>
              <a:buChar char="•"/>
            </a:pPr>
            <a:r>
              <a:rPr lang="en-GB" sz="1400" b="1">
                <a:highlight>
                  <a:srgbClr val="FFFF00"/>
                </a:highlight>
                <a:latin typeface="Arial"/>
                <a:cs typeface="Arial"/>
              </a:rPr>
              <a:t>TTC teams must start with 6 members.</a:t>
            </a:r>
          </a:p>
          <a:p>
            <a:pPr marL="742950" lvl="1" indent="-285750">
              <a:buFont typeface="Arial" panose="020B0604020202020204" pitchFamily="34" charset="0"/>
              <a:buChar char="•"/>
            </a:pPr>
            <a:r>
              <a:rPr lang="en-GB" sz="1400" b="1">
                <a:highlight>
                  <a:srgbClr val="FFFF00"/>
                </a:highlight>
                <a:latin typeface="Arial"/>
                <a:cs typeface="Arial"/>
              </a:rPr>
              <a:t>Age restrictions must be adhered to.</a:t>
            </a:r>
          </a:p>
        </p:txBody>
      </p:sp>
    </p:spTree>
    <p:extLst>
      <p:ext uri="{BB962C8B-B14F-4D97-AF65-F5344CB8AC3E}">
        <p14:creationId xmlns:p14="http://schemas.microsoft.com/office/powerpoint/2010/main" val="130656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230A36F-5432-4935-923A-63CEA348B1AA}"/>
              </a:ext>
            </a:extLst>
          </p:cNvPr>
          <p:cNvSpPr/>
          <p:nvPr/>
        </p:nvSpPr>
        <p:spPr>
          <a:xfrm>
            <a:off x="584200" y="1608718"/>
            <a:ext cx="7723188" cy="13017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Text Placeholder 3">
            <a:extLst>
              <a:ext uri="{FF2B5EF4-FFF2-40B4-BE49-F238E27FC236}">
                <a16:creationId xmlns:a16="http://schemas.microsoft.com/office/drawing/2014/main" id="{A7894B3F-880A-4300-A5AD-7B2434FC2AFD}"/>
              </a:ext>
            </a:extLst>
          </p:cNvPr>
          <p:cNvSpPr>
            <a:spLocks noGrp="1"/>
          </p:cNvSpPr>
          <p:nvPr>
            <p:ph type="body" sz="quarter" idx="10"/>
          </p:nvPr>
        </p:nvSpPr>
        <p:spPr>
          <a:xfrm>
            <a:off x="284992" y="531541"/>
            <a:ext cx="7138218" cy="405102"/>
          </a:xfrm>
          <a:noFill/>
        </p:spPr>
        <p:txBody>
          <a:bodyPr/>
          <a:lstStyle/>
          <a:p>
            <a:pPr eaLnBrk="1" fontAlgn="auto" hangingPunct="1">
              <a:spcAft>
                <a:spcPts val="0"/>
              </a:spcAft>
              <a:defRPr/>
            </a:pPr>
            <a:r>
              <a:rPr lang="en-US">
                <a:latin typeface="Arial Narrow"/>
              </a:rPr>
              <a:t>Ten Tors 2024 Orange Card Rules for Team Staff</a:t>
            </a:r>
            <a:endParaRPr lang="en-GB">
              <a:latin typeface="Arial Narrow"/>
            </a:endParaRPr>
          </a:p>
        </p:txBody>
      </p:sp>
      <p:sp>
        <p:nvSpPr>
          <p:cNvPr id="24580" name="Slide Number Placeholder 4">
            <a:extLst>
              <a:ext uri="{FF2B5EF4-FFF2-40B4-BE49-F238E27FC236}">
                <a16:creationId xmlns:a16="http://schemas.microsoft.com/office/drawing/2014/main" id="{9BBCCD44-99E3-4CBB-A085-11BD23F203BE}"/>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endParaRPr lang="en-GB" altLang="en-US" sz="1000">
              <a:solidFill>
                <a:srgbClr val="A8A99E"/>
              </a:solidFill>
            </a:endParaRPr>
          </a:p>
        </p:txBody>
      </p:sp>
      <p:sp>
        <p:nvSpPr>
          <p:cNvPr id="24582" name="Rectangle 2">
            <a:extLst>
              <a:ext uri="{FF2B5EF4-FFF2-40B4-BE49-F238E27FC236}">
                <a16:creationId xmlns:a16="http://schemas.microsoft.com/office/drawing/2014/main" id="{C20925BD-A5DC-4DF0-B4F0-73B27AFCFE77}"/>
              </a:ext>
            </a:extLst>
          </p:cNvPr>
          <p:cNvSpPr>
            <a:spLocks noChangeArrowheads="1"/>
          </p:cNvSpPr>
          <p:nvPr/>
        </p:nvSpPr>
        <p:spPr bwMode="auto">
          <a:xfrm>
            <a:off x="722313" y="1608718"/>
            <a:ext cx="7585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r>
              <a:rPr lang="en-GB" altLang="en-US" sz="2800">
                <a:solidFill>
                  <a:srgbClr val="000000"/>
                </a:solidFill>
              </a:rPr>
              <a:t>Ignoring these Rules may disqualify your Team or Establishment from this or future Ten Tors. </a:t>
            </a:r>
            <a:endParaRPr lang="en-GB" altLang="en-US" sz="2800" b="0">
              <a:solidFill>
                <a:srgbClr val="000000"/>
              </a:solidFill>
            </a:endParaRPr>
          </a:p>
        </p:txBody>
      </p:sp>
      <p:pic>
        <p:nvPicPr>
          <p:cNvPr id="2" name="Picture 1">
            <a:extLst>
              <a:ext uri="{FF2B5EF4-FFF2-40B4-BE49-F238E27FC236}">
                <a16:creationId xmlns:a16="http://schemas.microsoft.com/office/drawing/2014/main" id="{5C44E74F-E7B2-40E6-B36D-327D0D9BE94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4136" y="197628"/>
            <a:ext cx="1182727" cy="432854"/>
          </a:xfrm>
          <a:prstGeom prst="rect">
            <a:avLst/>
          </a:prstGeom>
        </p:spPr>
      </p:pic>
      <p:sp>
        <p:nvSpPr>
          <p:cNvPr id="9" name="Rectangle 8">
            <a:extLst>
              <a:ext uri="{FF2B5EF4-FFF2-40B4-BE49-F238E27FC236}">
                <a16:creationId xmlns:a16="http://schemas.microsoft.com/office/drawing/2014/main" id="{45AA076E-0F0E-431E-B5DD-75AACD85B7DC}"/>
              </a:ext>
            </a:extLst>
          </p:cNvPr>
          <p:cNvSpPr/>
          <p:nvPr/>
        </p:nvSpPr>
        <p:spPr>
          <a:xfrm>
            <a:off x="124054" y="94018"/>
            <a:ext cx="8895892" cy="667640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29EFE05-6FBA-1095-CBEE-49C3A82E451C}"/>
              </a:ext>
            </a:extLst>
          </p:cNvPr>
          <p:cNvSpPr txBox="1"/>
          <p:nvPr/>
        </p:nvSpPr>
        <p:spPr>
          <a:xfrm>
            <a:off x="2266122" y="4206349"/>
            <a:ext cx="4611756" cy="923330"/>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Final details for the </a:t>
            </a:r>
            <a:r>
              <a:rPr lang="en-GB">
                <a:latin typeface="Arial" panose="020B0604020202020204" pitchFamily="34" charset="0"/>
                <a:cs typeface="Arial" panose="020B0604020202020204" pitchFamily="34" charset="0"/>
              </a:rPr>
              <a:t>Orange</a:t>
            </a:r>
            <a:r>
              <a:rPr lang="en-GB" sz="180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C</a:t>
            </a:r>
            <a:r>
              <a:rPr lang="en-GB" sz="1800">
                <a:latin typeface="Arial" panose="020B0604020202020204" pitchFamily="34" charset="0"/>
                <a:cs typeface="Arial" panose="020B0604020202020204" pitchFamily="34" charset="0"/>
              </a:rPr>
              <a:t>ard will be updated and published by 2 May 2024. </a:t>
            </a:r>
          </a:p>
          <a:p>
            <a:pPr algn="ctr"/>
            <a:r>
              <a:rPr lang="en-GB" sz="1800">
                <a:latin typeface="Arial" panose="020B0604020202020204" pitchFamily="34" charset="0"/>
                <a:cs typeface="Arial" panose="020B0604020202020204" pitchFamily="34" charset="0"/>
              </a:rPr>
              <a:t>The draft is available on the website.</a:t>
            </a:r>
          </a:p>
        </p:txBody>
      </p:sp>
    </p:spTree>
    <p:extLst>
      <p:ext uri="{BB962C8B-B14F-4D97-AF65-F5344CB8AC3E}">
        <p14:creationId xmlns:p14="http://schemas.microsoft.com/office/powerpoint/2010/main" val="144754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7">
            <a:extLst>
              <a:ext uri="{FF2B5EF4-FFF2-40B4-BE49-F238E27FC236}">
                <a16:creationId xmlns:a16="http://schemas.microsoft.com/office/drawing/2014/main" id="{047CEB72-60F6-4F6A-B6AF-ACE283AF714A}"/>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fld id="{5E1F528F-7644-46CA-99EE-92F93BEAE7C6}" type="slidenum">
              <a:rPr lang="en-GB" altLang="en-US" sz="1000" smtClean="0">
                <a:solidFill>
                  <a:srgbClr val="A8A99E"/>
                </a:solidFill>
              </a:rPr>
              <a:pPr/>
              <a:t>5</a:t>
            </a:fld>
            <a:endParaRPr lang="en-GB" altLang="en-US" sz="1000">
              <a:solidFill>
                <a:srgbClr val="A8A99E"/>
              </a:solidFill>
            </a:endParaRPr>
          </a:p>
        </p:txBody>
      </p:sp>
      <p:sp>
        <p:nvSpPr>
          <p:cNvPr id="10" name="Text Placeholder 3">
            <a:extLst>
              <a:ext uri="{FF2B5EF4-FFF2-40B4-BE49-F238E27FC236}">
                <a16:creationId xmlns:a16="http://schemas.microsoft.com/office/drawing/2014/main" id="{A91CB3C0-5925-46AF-80C0-4E97F712E409}"/>
              </a:ext>
            </a:extLst>
          </p:cNvPr>
          <p:cNvSpPr txBox="1">
            <a:spLocks/>
          </p:cNvSpPr>
          <p:nvPr/>
        </p:nvSpPr>
        <p:spPr>
          <a:xfrm>
            <a:off x="229157" y="243468"/>
            <a:ext cx="7138218" cy="405102"/>
          </a:xfrm>
          <a:prstGeom prst="rect">
            <a:avLst/>
          </a:prstGeom>
          <a:solidFill>
            <a:srgbClr val="FFC000"/>
          </a:solidFill>
          <a:ln>
            <a:solidFill>
              <a:schemeClr val="tx1"/>
            </a:solidFill>
          </a:ln>
        </p:spPr>
        <p:txBody>
          <a:bodyPr wrap="none" lIns="72000" tIns="36000" rIns="72000" bIns="36000" anchor="ctr">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2400" kern="1200" cap="all" baseline="0">
                <a:solidFill>
                  <a:schemeClr val="tx1"/>
                </a:solidFill>
                <a:latin typeface="Arial Narrow" panose="020B0606020202030204" pitchFamily="34" charset="0"/>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800" kern="1200">
                <a:solidFill>
                  <a:schemeClr val="tx1"/>
                </a:solidFill>
                <a:latin typeface="Arial Narrow" panose="020B0606020202030204" pitchFamily="34" charset="0"/>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Arial Narrow" panose="020B0606020202030204" pitchFamily="34" charset="0"/>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Aft>
                <a:spcPts val="0"/>
              </a:spcAft>
              <a:defRPr/>
            </a:pPr>
            <a:r>
              <a:rPr lang="en-US" b="0">
                <a:latin typeface="Arial Narrow"/>
              </a:rPr>
              <a:t>Ten Tors </a:t>
            </a:r>
            <a:r>
              <a:rPr lang="en-US">
                <a:latin typeface="Arial Narrow"/>
              </a:rPr>
              <a:t>2024</a:t>
            </a:r>
            <a:r>
              <a:rPr lang="en-US" b="0">
                <a:latin typeface="Arial Narrow"/>
              </a:rPr>
              <a:t> Orange Card Rules for Team Staff</a:t>
            </a:r>
            <a:endParaRPr lang="en-GB" b="0">
              <a:latin typeface="Arial Narrow"/>
            </a:endParaRPr>
          </a:p>
        </p:txBody>
      </p:sp>
      <p:sp>
        <p:nvSpPr>
          <p:cNvPr id="6" name="Rectangle 5">
            <a:extLst>
              <a:ext uri="{FF2B5EF4-FFF2-40B4-BE49-F238E27FC236}">
                <a16:creationId xmlns:a16="http://schemas.microsoft.com/office/drawing/2014/main" id="{A536E2C5-A5E6-4988-AD6B-67C0B0FFC57B}"/>
              </a:ext>
            </a:extLst>
          </p:cNvPr>
          <p:cNvSpPr/>
          <p:nvPr/>
        </p:nvSpPr>
        <p:spPr>
          <a:xfrm>
            <a:off x="124054" y="66490"/>
            <a:ext cx="8895892" cy="67318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C9D227F-D137-4F00-AA9D-0791C3748CDC}"/>
              </a:ext>
            </a:extLst>
          </p:cNvPr>
          <p:cNvSpPr/>
          <p:nvPr/>
        </p:nvSpPr>
        <p:spPr>
          <a:xfrm>
            <a:off x="566809" y="770973"/>
            <a:ext cx="8010382" cy="5601533"/>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Team Managers (TMs) and Staff are responsible for:</a:t>
            </a:r>
          </a:p>
          <a:p>
            <a:endParaRPr lang="en-GB" sz="2000" b="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The </a:t>
            </a:r>
            <a:r>
              <a:rPr lang="en-GB" sz="2000" dirty="0">
                <a:highlight>
                  <a:srgbClr val="FFFF00"/>
                </a:highlight>
                <a:latin typeface="Arial" panose="020B0604020202020204" pitchFamily="34" charset="0"/>
                <a:cs typeface="Arial" panose="020B0604020202020204" pitchFamily="34" charset="0"/>
              </a:rPr>
              <a:t>conduct and wellbeing of participants</a:t>
            </a:r>
            <a:r>
              <a:rPr lang="en-GB" sz="2000"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From arrival at Okehampton Camp until the start of the Challenge.</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From handover at the Finish or fall out system until departure from Okehampton Camp.</a:t>
            </a:r>
          </a:p>
          <a:p>
            <a:pPr lvl="1"/>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The </a:t>
            </a:r>
            <a:r>
              <a:rPr lang="en-GB" sz="2000" dirty="0">
                <a:highlight>
                  <a:srgbClr val="FFFF00"/>
                </a:highlight>
                <a:latin typeface="Arial" panose="020B0604020202020204" pitchFamily="34" charset="0"/>
                <a:cs typeface="Arial" panose="020B0604020202020204" pitchFamily="34" charset="0"/>
              </a:rPr>
              <a:t>conduct and safety </a:t>
            </a:r>
            <a:r>
              <a:rPr lang="en-GB" sz="2000" dirty="0">
                <a:latin typeface="Arial" panose="020B0604020202020204" pitchFamily="34" charset="0"/>
                <a:cs typeface="Arial" panose="020B0604020202020204" pitchFamily="34" charset="0"/>
              </a:rPr>
              <a:t>of all involved with a Team including </a:t>
            </a:r>
            <a:r>
              <a:rPr lang="en-GB" sz="2000" dirty="0">
                <a:highlight>
                  <a:srgbClr val="FFFF00"/>
                </a:highlight>
                <a:latin typeface="Arial" panose="020B0604020202020204" pitchFamily="34" charset="0"/>
                <a:cs typeface="Arial" panose="020B0604020202020204" pitchFamily="34" charset="0"/>
              </a:rPr>
              <a:t>supporters</a:t>
            </a:r>
            <a:r>
              <a:rPr lang="en-GB" sz="2000" dirty="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Ensuring that all those in the campsites, including visitors, are properly briefed. Visitors entering will receive basic safety information in the brochure issued to all drivers in the carparks.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Issuing the Notice to Parents and Guardians and </a:t>
            </a:r>
            <a:r>
              <a:rPr lang="en-GB" sz="2000" dirty="0">
                <a:highlight>
                  <a:srgbClr val="FFFF00"/>
                </a:highlight>
                <a:latin typeface="Arial" panose="020B0604020202020204" pitchFamily="34" charset="0"/>
                <a:cs typeface="Arial" panose="020B0604020202020204" pitchFamily="34" charset="0"/>
              </a:rPr>
              <a:t>acting as the link between them and the Organisers</a:t>
            </a:r>
            <a:r>
              <a:rPr lang="en-GB" sz="2000" dirty="0">
                <a:latin typeface="Arial" panose="020B0604020202020204" pitchFamily="34" charset="0"/>
                <a:cs typeface="Arial" panose="020B0604020202020204" pitchFamily="34" charset="0"/>
              </a:rPr>
              <a:t>.</a:t>
            </a:r>
          </a:p>
          <a:p>
            <a:endParaRPr lang="en-GB"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68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7">
            <a:extLst>
              <a:ext uri="{FF2B5EF4-FFF2-40B4-BE49-F238E27FC236}">
                <a16:creationId xmlns:a16="http://schemas.microsoft.com/office/drawing/2014/main" id="{047CEB72-60F6-4F6A-B6AF-ACE283AF714A}"/>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fld id="{5E1F528F-7644-46CA-99EE-92F93BEAE7C6}" type="slidenum">
              <a:rPr lang="en-GB" altLang="en-US" sz="1000" smtClean="0">
                <a:solidFill>
                  <a:srgbClr val="A8A99E"/>
                </a:solidFill>
              </a:rPr>
              <a:pPr/>
              <a:t>6</a:t>
            </a:fld>
            <a:endParaRPr lang="en-GB" altLang="en-US" sz="1000">
              <a:solidFill>
                <a:srgbClr val="A8A99E"/>
              </a:solidFill>
            </a:endParaRPr>
          </a:p>
        </p:txBody>
      </p:sp>
      <p:sp>
        <p:nvSpPr>
          <p:cNvPr id="10" name="Text Placeholder 3">
            <a:extLst>
              <a:ext uri="{FF2B5EF4-FFF2-40B4-BE49-F238E27FC236}">
                <a16:creationId xmlns:a16="http://schemas.microsoft.com/office/drawing/2014/main" id="{A91CB3C0-5925-46AF-80C0-4E97F712E409}"/>
              </a:ext>
            </a:extLst>
          </p:cNvPr>
          <p:cNvSpPr txBox="1">
            <a:spLocks/>
          </p:cNvSpPr>
          <p:nvPr/>
        </p:nvSpPr>
        <p:spPr>
          <a:xfrm>
            <a:off x="229157" y="243468"/>
            <a:ext cx="7138218" cy="405102"/>
          </a:xfrm>
          <a:prstGeom prst="rect">
            <a:avLst/>
          </a:prstGeom>
          <a:solidFill>
            <a:srgbClr val="FFC000"/>
          </a:solidFill>
          <a:ln>
            <a:solidFill>
              <a:schemeClr val="tx1"/>
            </a:solidFill>
          </a:ln>
        </p:spPr>
        <p:txBody>
          <a:bodyPr wrap="none" lIns="72000" tIns="36000" rIns="72000" bIns="36000" anchor="ctr">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2400" kern="1200" cap="all" baseline="0">
                <a:solidFill>
                  <a:schemeClr val="tx1"/>
                </a:solidFill>
                <a:latin typeface="Arial Narrow" panose="020B0606020202030204" pitchFamily="34" charset="0"/>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800" kern="1200">
                <a:solidFill>
                  <a:schemeClr val="tx1"/>
                </a:solidFill>
                <a:latin typeface="Arial Narrow" panose="020B0606020202030204" pitchFamily="34" charset="0"/>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Arial Narrow" panose="020B0606020202030204" pitchFamily="34" charset="0"/>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Aft>
                <a:spcPts val="0"/>
              </a:spcAft>
              <a:defRPr/>
            </a:pPr>
            <a:r>
              <a:rPr lang="en-US" b="0">
                <a:latin typeface="Arial Narrow"/>
              </a:rPr>
              <a:t>Ten Tors </a:t>
            </a:r>
            <a:r>
              <a:rPr lang="en-US">
                <a:latin typeface="Arial Narrow"/>
              </a:rPr>
              <a:t>2024</a:t>
            </a:r>
            <a:r>
              <a:rPr lang="en-US" b="0">
                <a:latin typeface="Arial Narrow"/>
              </a:rPr>
              <a:t> Orange Card Rules for Team Staff</a:t>
            </a:r>
            <a:endParaRPr lang="en-GB" b="0">
              <a:latin typeface="Arial Narrow"/>
            </a:endParaRPr>
          </a:p>
        </p:txBody>
      </p:sp>
      <p:sp>
        <p:nvSpPr>
          <p:cNvPr id="6" name="Rectangle 5">
            <a:extLst>
              <a:ext uri="{FF2B5EF4-FFF2-40B4-BE49-F238E27FC236}">
                <a16:creationId xmlns:a16="http://schemas.microsoft.com/office/drawing/2014/main" id="{A536E2C5-A5E6-4988-AD6B-67C0B0FFC57B}"/>
              </a:ext>
            </a:extLst>
          </p:cNvPr>
          <p:cNvSpPr/>
          <p:nvPr/>
        </p:nvSpPr>
        <p:spPr>
          <a:xfrm>
            <a:off x="124054" y="66490"/>
            <a:ext cx="8895892" cy="67318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C9D227F-D137-4F00-AA9D-0791C3748CDC}"/>
              </a:ext>
            </a:extLst>
          </p:cNvPr>
          <p:cNvSpPr/>
          <p:nvPr/>
        </p:nvSpPr>
        <p:spPr>
          <a:xfrm>
            <a:off x="566809" y="770973"/>
            <a:ext cx="8010382" cy="5324535"/>
          </a:xfrm>
          <a:prstGeom prst="rect">
            <a:avLst/>
          </a:prstGeom>
        </p:spPr>
        <p:txBody>
          <a:bodyPr wrap="square">
            <a:spAutoFit/>
          </a:bodyPr>
          <a:lstStyle/>
          <a:p>
            <a:r>
              <a:rPr lang="en-GB" sz="2000" b="1">
                <a:latin typeface="Arial" panose="020B0604020202020204" pitchFamily="34" charset="0"/>
                <a:cs typeface="Arial" panose="020B0604020202020204" pitchFamily="34" charset="0"/>
              </a:rPr>
              <a:t>Fire.</a:t>
            </a:r>
          </a:p>
          <a:p>
            <a:r>
              <a:rPr lang="en-GB" sz="2000">
                <a:latin typeface="Arial" panose="020B0604020202020204" pitchFamily="34" charset="0"/>
                <a:cs typeface="Arial" panose="020B0604020202020204" pitchFamily="34" charset="0"/>
              </a:rPr>
              <a:t>• </a:t>
            </a:r>
            <a:r>
              <a:rPr lang="en-GB" sz="2000">
                <a:highlight>
                  <a:srgbClr val="FFFF00"/>
                </a:highlight>
                <a:latin typeface="Arial" panose="020B0604020202020204" pitchFamily="34" charset="0"/>
                <a:cs typeface="Arial" panose="020B0604020202020204" pitchFamily="34" charset="0"/>
              </a:rPr>
              <a:t>Keep all designated routes in campsites clear and make sure that everyone knows where they are</a:t>
            </a:r>
            <a:r>
              <a:rPr lang="en-GB" sz="2000">
                <a:latin typeface="Arial" panose="020B0604020202020204" pitchFamily="34" charset="0"/>
                <a:cs typeface="Arial" panose="020B0604020202020204" pitchFamily="34" charset="0"/>
              </a:rPr>
              <a:t>.</a:t>
            </a:r>
          </a:p>
          <a:p>
            <a:r>
              <a:rPr lang="en-GB" sz="2000">
                <a:latin typeface="Arial" panose="020B0604020202020204" pitchFamily="34" charset="0"/>
                <a:cs typeface="Arial" panose="020B0604020202020204" pitchFamily="34" charset="0"/>
              </a:rPr>
              <a:t>• Identify walkways to the designated main routes and liaise with neighbours to keep them clear.</a:t>
            </a:r>
          </a:p>
          <a:p>
            <a:r>
              <a:rPr lang="en-GB" sz="2000">
                <a:latin typeface="Arial" panose="020B0604020202020204" pitchFamily="34" charset="0"/>
                <a:cs typeface="Arial" panose="020B0604020202020204" pitchFamily="34" charset="0"/>
              </a:rPr>
              <a:t>• Minimise the number of gas and fuel containers in the campsites; spares are to be kept in the carparks.</a:t>
            </a:r>
          </a:p>
          <a:p>
            <a:r>
              <a:rPr lang="en-GB" sz="2000">
                <a:latin typeface="Arial" panose="020B0604020202020204" pitchFamily="34" charset="0"/>
                <a:cs typeface="Arial" panose="020B0604020202020204" pitchFamily="34" charset="0"/>
              </a:rPr>
              <a:t>• There must be </a:t>
            </a:r>
            <a:r>
              <a:rPr lang="en-GB" sz="2000">
                <a:highlight>
                  <a:srgbClr val="FFFF00"/>
                </a:highlight>
                <a:latin typeface="Arial" panose="020B0604020202020204" pitchFamily="34" charset="0"/>
                <a:cs typeface="Arial" panose="020B0604020202020204" pitchFamily="34" charset="0"/>
              </a:rPr>
              <a:t>at least 6m between any tent or camper van used for cooking </a:t>
            </a:r>
            <a:r>
              <a:rPr lang="en-GB" sz="2000">
                <a:latin typeface="Arial" panose="020B0604020202020204" pitchFamily="34" charset="0"/>
                <a:cs typeface="Arial" panose="020B0604020202020204" pitchFamily="34" charset="0"/>
              </a:rPr>
              <a:t>and any other structure.</a:t>
            </a:r>
          </a:p>
          <a:p>
            <a:r>
              <a:rPr lang="en-GB" sz="2000">
                <a:latin typeface="Arial" panose="020B0604020202020204" pitchFamily="34" charset="0"/>
                <a:cs typeface="Arial" panose="020B0604020202020204" pitchFamily="34" charset="0"/>
              </a:rPr>
              <a:t>• Smoking is only allowed in designated areas; </a:t>
            </a:r>
            <a:r>
              <a:rPr lang="en-GB" sz="2000">
                <a:highlight>
                  <a:srgbClr val="FFFF00"/>
                </a:highlight>
                <a:latin typeface="Arial" panose="020B0604020202020204" pitchFamily="34" charset="0"/>
                <a:cs typeface="Arial" panose="020B0604020202020204" pitchFamily="34" charset="0"/>
              </a:rPr>
              <a:t>open fires (e.g. wood burners and BBQs) are forbidden</a:t>
            </a:r>
            <a:r>
              <a:rPr lang="en-GB" sz="2000">
                <a:latin typeface="Arial" panose="020B0604020202020204" pitchFamily="34" charset="0"/>
                <a:cs typeface="Arial" panose="020B0604020202020204" pitchFamily="34" charset="0"/>
              </a:rPr>
              <a:t>.</a:t>
            </a:r>
          </a:p>
          <a:p>
            <a:r>
              <a:rPr lang="en-GB" sz="2000">
                <a:latin typeface="Arial" panose="020B0604020202020204" pitchFamily="34" charset="0"/>
                <a:cs typeface="Arial" panose="020B0604020202020204" pitchFamily="34" charset="0"/>
              </a:rPr>
              <a:t>• Establishments are to </a:t>
            </a:r>
            <a:r>
              <a:rPr lang="en-GB" sz="2000">
                <a:highlight>
                  <a:srgbClr val="FFFF00"/>
                </a:highlight>
                <a:latin typeface="Arial" panose="020B0604020202020204" pitchFamily="34" charset="0"/>
                <a:cs typeface="Arial" panose="020B0604020202020204" pitchFamily="34" charset="0"/>
              </a:rPr>
              <a:t>provide appropriate fire extinguishers</a:t>
            </a:r>
            <a:r>
              <a:rPr lang="en-GB" sz="2000">
                <a:latin typeface="Arial" panose="020B0604020202020204" pitchFamily="34" charset="0"/>
                <a:cs typeface="Arial" panose="020B0604020202020204" pitchFamily="34" charset="0"/>
              </a:rPr>
              <a:t>.</a:t>
            </a:r>
          </a:p>
          <a:p>
            <a:r>
              <a:rPr lang="en-GB" sz="2000">
                <a:latin typeface="Arial" panose="020B0604020202020204" pitchFamily="34" charset="0"/>
                <a:cs typeface="Arial" panose="020B0604020202020204" pitchFamily="34" charset="0"/>
              </a:rPr>
              <a:t>• </a:t>
            </a:r>
            <a:r>
              <a:rPr lang="en-GB" sz="2000">
                <a:highlight>
                  <a:srgbClr val="FFFF00"/>
                </a:highlight>
                <a:latin typeface="Arial" panose="020B0604020202020204" pitchFamily="34" charset="0"/>
                <a:cs typeface="Arial" panose="020B0604020202020204" pitchFamily="34" charset="0"/>
              </a:rPr>
              <a:t>Generators are not permitted </a:t>
            </a:r>
            <a:r>
              <a:rPr lang="en-GB" sz="2000">
                <a:latin typeface="Arial" panose="020B0604020202020204" pitchFamily="34" charset="0"/>
                <a:cs typeface="Arial" panose="020B0604020202020204" pitchFamily="34" charset="0"/>
              </a:rPr>
              <a:t>on the campsites so that emergency announcements can be heard.</a:t>
            </a:r>
          </a:p>
          <a:p>
            <a:r>
              <a:rPr lang="en-GB" sz="2000">
                <a:latin typeface="Arial" panose="020B0604020202020204" pitchFamily="34" charset="0"/>
                <a:cs typeface="Arial" panose="020B0604020202020204" pitchFamily="34" charset="0"/>
              </a:rPr>
              <a:t>• If there is a fire raise the alarm by shouting FIRE, FIRE, FIRE, call 01837 657267 and 999 and muster on the Parade Square. </a:t>
            </a:r>
            <a:r>
              <a:rPr lang="en-GB" sz="2000">
                <a:highlight>
                  <a:srgbClr val="FFFF00"/>
                </a:highlight>
                <a:latin typeface="Arial" panose="020B0604020202020204" pitchFamily="34" charset="0"/>
                <a:cs typeface="Arial" panose="020B0604020202020204" pitchFamily="34" charset="0"/>
              </a:rPr>
              <a:t>TMs are to report missing persons to a Steward</a:t>
            </a:r>
            <a:r>
              <a:rPr lang="en-GB" sz="2000">
                <a:latin typeface="Arial" panose="020B0604020202020204" pitchFamily="34" charset="0"/>
                <a:cs typeface="Arial" panose="020B0604020202020204" pitchFamily="34" charset="0"/>
              </a:rPr>
              <a:t>.</a:t>
            </a:r>
            <a:endParaRPr lang="en-GB">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60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7">
            <a:extLst>
              <a:ext uri="{FF2B5EF4-FFF2-40B4-BE49-F238E27FC236}">
                <a16:creationId xmlns:a16="http://schemas.microsoft.com/office/drawing/2014/main" id="{047CEB72-60F6-4F6A-B6AF-ACE283AF714A}"/>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fld id="{5E1F528F-7644-46CA-99EE-92F93BEAE7C6}" type="slidenum">
              <a:rPr lang="en-GB" altLang="en-US" sz="1000" smtClean="0">
                <a:solidFill>
                  <a:srgbClr val="A8A99E"/>
                </a:solidFill>
              </a:rPr>
              <a:pPr/>
              <a:t>7</a:t>
            </a:fld>
            <a:endParaRPr lang="en-GB" altLang="en-US" sz="1000">
              <a:solidFill>
                <a:srgbClr val="A8A99E"/>
              </a:solidFill>
            </a:endParaRPr>
          </a:p>
        </p:txBody>
      </p:sp>
      <p:sp>
        <p:nvSpPr>
          <p:cNvPr id="10" name="Text Placeholder 3">
            <a:extLst>
              <a:ext uri="{FF2B5EF4-FFF2-40B4-BE49-F238E27FC236}">
                <a16:creationId xmlns:a16="http://schemas.microsoft.com/office/drawing/2014/main" id="{A91CB3C0-5925-46AF-80C0-4E97F712E409}"/>
              </a:ext>
            </a:extLst>
          </p:cNvPr>
          <p:cNvSpPr txBox="1">
            <a:spLocks/>
          </p:cNvSpPr>
          <p:nvPr/>
        </p:nvSpPr>
        <p:spPr>
          <a:xfrm>
            <a:off x="229157" y="243468"/>
            <a:ext cx="7138218" cy="405102"/>
          </a:xfrm>
          <a:prstGeom prst="rect">
            <a:avLst/>
          </a:prstGeom>
          <a:solidFill>
            <a:srgbClr val="FFC000"/>
          </a:solidFill>
          <a:ln>
            <a:solidFill>
              <a:schemeClr val="tx1"/>
            </a:solidFill>
          </a:ln>
        </p:spPr>
        <p:txBody>
          <a:bodyPr wrap="none" lIns="72000" tIns="36000" rIns="72000" bIns="36000" anchor="ctr">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2400" kern="1200" cap="all" baseline="0">
                <a:solidFill>
                  <a:schemeClr val="tx1"/>
                </a:solidFill>
                <a:latin typeface="Arial Narrow" panose="020B0606020202030204" pitchFamily="34" charset="0"/>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800" kern="1200">
                <a:solidFill>
                  <a:schemeClr val="tx1"/>
                </a:solidFill>
                <a:latin typeface="Arial Narrow" panose="020B0606020202030204" pitchFamily="34" charset="0"/>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Arial Narrow" panose="020B0606020202030204" pitchFamily="34" charset="0"/>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Aft>
                <a:spcPts val="0"/>
              </a:spcAft>
              <a:defRPr/>
            </a:pPr>
            <a:r>
              <a:rPr lang="en-US" b="0">
                <a:latin typeface="Arial Narrow"/>
              </a:rPr>
              <a:t>Ten Tors </a:t>
            </a:r>
            <a:r>
              <a:rPr lang="en-US">
                <a:latin typeface="Arial Narrow"/>
              </a:rPr>
              <a:t>2024</a:t>
            </a:r>
            <a:r>
              <a:rPr lang="en-US" b="0">
                <a:latin typeface="Arial Narrow"/>
              </a:rPr>
              <a:t> Orange Card Rules for Team Staff</a:t>
            </a:r>
            <a:endParaRPr lang="en-GB" b="0">
              <a:latin typeface="Arial Narrow"/>
            </a:endParaRPr>
          </a:p>
        </p:txBody>
      </p:sp>
      <p:sp>
        <p:nvSpPr>
          <p:cNvPr id="6" name="Rectangle 5">
            <a:extLst>
              <a:ext uri="{FF2B5EF4-FFF2-40B4-BE49-F238E27FC236}">
                <a16:creationId xmlns:a16="http://schemas.microsoft.com/office/drawing/2014/main" id="{A536E2C5-A5E6-4988-AD6B-67C0B0FFC57B}"/>
              </a:ext>
            </a:extLst>
          </p:cNvPr>
          <p:cNvSpPr/>
          <p:nvPr/>
        </p:nvSpPr>
        <p:spPr>
          <a:xfrm>
            <a:off x="124054" y="56551"/>
            <a:ext cx="8895892" cy="67318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52CAC5-E106-4CF4-82A6-F41E3A31530C}"/>
              </a:ext>
            </a:extLst>
          </p:cNvPr>
          <p:cNvSpPr txBox="1"/>
          <p:nvPr/>
        </p:nvSpPr>
        <p:spPr>
          <a:xfrm>
            <a:off x="342129" y="698079"/>
            <a:ext cx="8459742" cy="5909310"/>
          </a:xfrm>
          <a:prstGeom prst="rect">
            <a:avLst/>
          </a:prstGeom>
          <a:noFill/>
        </p:spPr>
        <p:txBody>
          <a:bodyPr wrap="square" lIns="91440" tIns="45720" rIns="91440" bIns="45720" anchor="t">
            <a:spAutoFit/>
          </a:bodyPr>
          <a:lstStyle/>
          <a:p>
            <a:r>
              <a:rPr lang="en-GB" b="1" dirty="0">
                <a:latin typeface="Arial"/>
                <a:cs typeface="Arial"/>
              </a:rPr>
              <a:t>Medical Assistance. </a:t>
            </a:r>
            <a:endParaRPr lang="en-GB"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a:cs typeface="Arial"/>
              </a:rPr>
              <a:t>St John Ambulance have mobile medical staff across Okehampton Camp during the Event that can be tasked by calling mobile number: (TBC two weeks from Event date)</a:t>
            </a:r>
          </a:p>
          <a:p>
            <a:pPr marL="342900" indent="-342900">
              <a:buFont typeface="Arial" panose="020B0604020202020204" pitchFamily="34" charset="0"/>
              <a:buChar char="•"/>
            </a:pPr>
            <a:r>
              <a:rPr lang="en-GB" dirty="0">
                <a:latin typeface="Arial"/>
                <a:cs typeface="Arial"/>
              </a:rPr>
              <a:t>First Aid Posts are established across Okehampton Camp.</a:t>
            </a:r>
          </a:p>
          <a:p>
            <a:r>
              <a:rPr lang="en-GB" b="1" dirty="0">
                <a:latin typeface="Arial"/>
                <a:cs typeface="Arial"/>
              </a:rPr>
              <a:t>Vehicles. </a:t>
            </a:r>
            <a:endParaRPr lang="en-GB"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a:cs typeface="Arial"/>
              </a:rPr>
              <a:t>Drivers are to follow the directions of Traffic Marshals, use the </a:t>
            </a:r>
            <a:r>
              <a:rPr lang="en-GB" dirty="0">
                <a:highlight>
                  <a:srgbClr val="FFFF00"/>
                </a:highlight>
                <a:latin typeface="Arial"/>
                <a:cs typeface="Arial"/>
              </a:rPr>
              <a:t>one-way circuit </a:t>
            </a:r>
            <a:r>
              <a:rPr lang="en-GB" dirty="0">
                <a:latin typeface="Arial"/>
                <a:cs typeface="Arial"/>
              </a:rPr>
              <a:t>and comply with the traffic circuit speed limit of </a:t>
            </a:r>
            <a:r>
              <a:rPr lang="en-GB" dirty="0">
                <a:highlight>
                  <a:srgbClr val="FFFF00"/>
                </a:highlight>
                <a:latin typeface="Arial"/>
                <a:cs typeface="Arial"/>
              </a:rPr>
              <a:t>15 mph</a:t>
            </a:r>
            <a:r>
              <a:rPr lang="en-GB" dirty="0">
                <a:latin typeface="Arial"/>
                <a:cs typeface="Arial"/>
              </a:rPr>
              <a:t>.</a:t>
            </a:r>
          </a:p>
          <a:p>
            <a:pPr marL="342900" indent="-342900">
              <a:buFont typeface="Arial" panose="020B0604020202020204" pitchFamily="34" charset="0"/>
              <a:buChar char="•"/>
            </a:pPr>
            <a:r>
              <a:rPr lang="en-GB" dirty="0">
                <a:latin typeface="Arial"/>
                <a:cs typeface="Arial"/>
              </a:rPr>
              <a:t>Unloading and loading is only permitted in designated areas; </a:t>
            </a:r>
            <a:r>
              <a:rPr lang="en-GB" dirty="0">
                <a:highlight>
                  <a:srgbClr val="FFFF00"/>
                </a:highlight>
                <a:latin typeface="Arial"/>
                <a:cs typeface="Arial"/>
              </a:rPr>
              <a:t>Jubilee Challenge vehicles will only be allowed to enter the campsite in exceptional circumstances.</a:t>
            </a:r>
          </a:p>
          <a:p>
            <a:pPr marL="342900" indent="-342900">
              <a:buFont typeface="Arial" panose="020B0604020202020204" pitchFamily="34" charset="0"/>
              <a:buChar char="•"/>
            </a:pPr>
            <a:r>
              <a:rPr lang="en-GB" dirty="0">
                <a:latin typeface="Arial"/>
                <a:cs typeface="Arial"/>
              </a:rPr>
              <a:t>Vehicles are to be </a:t>
            </a:r>
            <a:r>
              <a:rPr lang="en-GB" dirty="0">
                <a:highlight>
                  <a:srgbClr val="FFFF00"/>
                </a:highlight>
                <a:latin typeface="Arial"/>
                <a:cs typeface="Arial"/>
              </a:rPr>
              <a:t>parked in designated parking areas </a:t>
            </a:r>
            <a:r>
              <a:rPr lang="en-GB" dirty="0">
                <a:latin typeface="Arial"/>
                <a:cs typeface="Arial"/>
              </a:rPr>
              <a:t>as directed. Vehicles that are illegally parked or causing an obstruction may be towed away or receive a fixed penalty notice from the Police.</a:t>
            </a:r>
          </a:p>
          <a:p>
            <a:pPr marL="342900" indent="-342900">
              <a:buFont typeface="Arial" panose="020B0604020202020204" pitchFamily="34" charset="0"/>
              <a:buChar char="•"/>
            </a:pPr>
            <a:r>
              <a:rPr lang="en-GB" dirty="0">
                <a:latin typeface="Arial"/>
                <a:cs typeface="Arial"/>
              </a:rPr>
              <a:t>There will be </a:t>
            </a:r>
            <a:r>
              <a:rPr lang="en-GB" dirty="0">
                <a:highlight>
                  <a:srgbClr val="FFFF00"/>
                </a:highlight>
                <a:latin typeface="Arial"/>
                <a:cs typeface="Arial"/>
              </a:rPr>
              <a:t>NO vehicle exit </a:t>
            </a:r>
            <a:r>
              <a:rPr lang="en-GB" dirty="0">
                <a:latin typeface="Arial"/>
                <a:cs typeface="Arial"/>
              </a:rPr>
              <a:t>from Okehampton Camp on </a:t>
            </a:r>
            <a:r>
              <a:rPr lang="en-GB" dirty="0">
                <a:highlight>
                  <a:srgbClr val="FFFF00"/>
                </a:highlight>
                <a:latin typeface="Arial"/>
                <a:cs typeface="Arial"/>
              </a:rPr>
              <a:t>Sat 0600-0700hrs</a:t>
            </a:r>
            <a:r>
              <a:rPr lang="en-GB" dirty="0">
                <a:latin typeface="Arial"/>
                <a:cs typeface="Arial"/>
              </a:rPr>
              <a:t>. On </a:t>
            </a:r>
            <a:r>
              <a:rPr lang="en-GB" dirty="0">
                <a:highlight>
                  <a:srgbClr val="FFFF00"/>
                </a:highlight>
                <a:latin typeface="Arial"/>
                <a:cs typeface="Arial"/>
              </a:rPr>
              <a:t>Sun 1300-1900hrs </a:t>
            </a:r>
            <a:r>
              <a:rPr lang="en-GB" dirty="0">
                <a:latin typeface="Arial"/>
                <a:cs typeface="Arial"/>
              </a:rPr>
              <a:t>all traffic leaving Camp will be directed onto the </a:t>
            </a:r>
            <a:r>
              <a:rPr lang="en-GB" dirty="0">
                <a:highlight>
                  <a:srgbClr val="FFFF00"/>
                </a:highlight>
                <a:latin typeface="Arial"/>
                <a:cs typeface="Arial"/>
              </a:rPr>
              <a:t>A30 westbound slip road</a:t>
            </a:r>
            <a:r>
              <a:rPr lang="en-GB" dirty="0">
                <a:latin typeface="Arial"/>
                <a:cs typeface="Arial"/>
              </a:rPr>
              <a:t>.</a:t>
            </a:r>
          </a:p>
          <a:p>
            <a:pPr marL="342900" indent="-342900">
              <a:buFont typeface="Arial" panose="020B0604020202020204" pitchFamily="34" charset="0"/>
              <a:buChar char="•"/>
            </a:pPr>
            <a:r>
              <a:rPr lang="en-GB" dirty="0">
                <a:latin typeface="Arial"/>
                <a:cs typeface="Arial"/>
              </a:rPr>
              <a:t>Camper vans are only allowed in designated parts of the carpark; caravans are not permitted.</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highlight>
                  <a:srgbClr val="00FFFF"/>
                </a:highlight>
                <a:latin typeface="Arial"/>
                <a:cs typeface="Arial"/>
              </a:rPr>
              <a:t>Please inform spectators – first aid and likely traffic situation</a:t>
            </a:r>
          </a:p>
        </p:txBody>
      </p:sp>
    </p:spTree>
    <p:extLst>
      <p:ext uri="{BB962C8B-B14F-4D97-AF65-F5344CB8AC3E}">
        <p14:creationId xmlns:p14="http://schemas.microsoft.com/office/powerpoint/2010/main" val="192142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7">
            <a:extLst>
              <a:ext uri="{FF2B5EF4-FFF2-40B4-BE49-F238E27FC236}">
                <a16:creationId xmlns:a16="http://schemas.microsoft.com/office/drawing/2014/main" id="{047CEB72-60F6-4F6A-B6AF-ACE283AF714A}"/>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fld id="{5E1F528F-7644-46CA-99EE-92F93BEAE7C6}" type="slidenum">
              <a:rPr lang="en-GB" altLang="en-US" sz="1000" smtClean="0">
                <a:solidFill>
                  <a:srgbClr val="A8A99E"/>
                </a:solidFill>
              </a:rPr>
              <a:pPr/>
              <a:t>8</a:t>
            </a:fld>
            <a:endParaRPr lang="en-GB" altLang="en-US" sz="1000">
              <a:solidFill>
                <a:srgbClr val="A8A99E"/>
              </a:solidFill>
            </a:endParaRPr>
          </a:p>
        </p:txBody>
      </p:sp>
      <p:sp>
        <p:nvSpPr>
          <p:cNvPr id="10" name="Text Placeholder 3">
            <a:extLst>
              <a:ext uri="{FF2B5EF4-FFF2-40B4-BE49-F238E27FC236}">
                <a16:creationId xmlns:a16="http://schemas.microsoft.com/office/drawing/2014/main" id="{A91CB3C0-5925-46AF-80C0-4E97F712E409}"/>
              </a:ext>
            </a:extLst>
          </p:cNvPr>
          <p:cNvSpPr txBox="1">
            <a:spLocks/>
          </p:cNvSpPr>
          <p:nvPr/>
        </p:nvSpPr>
        <p:spPr>
          <a:xfrm>
            <a:off x="229157" y="243468"/>
            <a:ext cx="7138218" cy="405102"/>
          </a:xfrm>
          <a:prstGeom prst="rect">
            <a:avLst/>
          </a:prstGeom>
          <a:solidFill>
            <a:srgbClr val="FFC000"/>
          </a:solidFill>
          <a:ln>
            <a:solidFill>
              <a:schemeClr val="tx1"/>
            </a:solidFill>
          </a:ln>
        </p:spPr>
        <p:txBody>
          <a:bodyPr wrap="none" lIns="72000" tIns="36000" rIns="72000" bIns="36000" anchor="ctr">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2400" kern="1200" cap="all" baseline="0">
                <a:solidFill>
                  <a:schemeClr val="tx1"/>
                </a:solidFill>
                <a:latin typeface="Arial Narrow" panose="020B0606020202030204" pitchFamily="34" charset="0"/>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800" kern="1200">
                <a:solidFill>
                  <a:schemeClr val="tx1"/>
                </a:solidFill>
                <a:latin typeface="Arial Narrow" panose="020B0606020202030204" pitchFamily="34" charset="0"/>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Arial Narrow" panose="020B0606020202030204" pitchFamily="34" charset="0"/>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Aft>
                <a:spcPts val="0"/>
              </a:spcAft>
              <a:defRPr/>
            </a:pPr>
            <a:r>
              <a:rPr lang="en-US" b="0">
                <a:latin typeface="Arial Narrow"/>
              </a:rPr>
              <a:t>Ten Tors </a:t>
            </a:r>
            <a:r>
              <a:rPr lang="en-US">
                <a:latin typeface="Arial Narrow"/>
              </a:rPr>
              <a:t>2024</a:t>
            </a:r>
            <a:r>
              <a:rPr lang="en-US" b="0">
                <a:latin typeface="Arial Narrow"/>
              </a:rPr>
              <a:t> Orange Card Rules for Team Staff</a:t>
            </a:r>
            <a:endParaRPr lang="en-GB" b="0">
              <a:latin typeface="Arial Narrow"/>
            </a:endParaRPr>
          </a:p>
        </p:txBody>
      </p:sp>
      <p:sp>
        <p:nvSpPr>
          <p:cNvPr id="6" name="Rectangle 5">
            <a:extLst>
              <a:ext uri="{FF2B5EF4-FFF2-40B4-BE49-F238E27FC236}">
                <a16:creationId xmlns:a16="http://schemas.microsoft.com/office/drawing/2014/main" id="{A536E2C5-A5E6-4988-AD6B-67C0B0FFC57B}"/>
              </a:ext>
            </a:extLst>
          </p:cNvPr>
          <p:cNvSpPr/>
          <p:nvPr/>
        </p:nvSpPr>
        <p:spPr>
          <a:xfrm>
            <a:off x="124054" y="76429"/>
            <a:ext cx="8895892" cy="67318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52CAC5-E106-4CF4-82A6-F41E3A31530C}"/>
              </a:ext>
            </a:extLst>
          </p:cNvPr>
          <p:cNvSpPr txBox="1"/>
          <p:nvPr/>
        </p:nvSpPr>
        <p:spPr>
          <a:xfrm>
            <a:off x="342129" y="648570"/>
            <a:ext cx="8459742" cy="6186309"/>
          </a:xfrm>
          <a:prstGeom prst="rect">
            <a:avLst/>
          </a:prstGeom>
          <a:noFill/>
        </p:spPr>
        <p:txBody>
          <a:bodyPr wrap="square">
            <a:spAutoFit/>
          </a:bodyPr>
          <a:lstStyle/>
          <a:p>
            <a:r>
              <a:rPr lang="en-GB" b="1">
                <a:latin typeface="Arial" panose="020B0604020202020204" pitchFamily="34" charset="0"/>
                <a:cs typeface="Arial" panose="020B0604020202020204" pitchFamily="34" charset="0"/>
              </a:rPr>
              <a:t>Environmental Protection. </a:t>
            </a:r>
          </a:p>
          <a:p>
            <a:r>
              <a:rPr lang="en-GB">
                <a:latin typeface="Arial" panose="020B0604020202020204" pitchFamily="34" charset="0"/>
                <a:cs typeface="Arial" panose="020B0604020202020204" pitchFamily="34" charset="0"/>
              </a:rPr>
              <a:t>• Use the litter and toilet facilities provided and report any problems immediately.</a:t>
            </a:r>
          </a:p>
          <a:p>
            <a:r>
              <a:rPr lang="en-GB">
                <a:latin typeface="Arial" panose="020B0604020202020204" pitchFamily="34" charset="0"/>
                <a:cs typeface="Arial" panose="020B0604020202020204" pitchFamily="34" charset="0"/>
              </a:rPr>
              <a:t>• Showers are available for </a:t>
            </a:r>
            <a:r>
              <a:rPr lang="en-GB">
                <a:highlight>
                  <a:srgbClr val="FFFF00"/>
                </a:highlight>
                <a:latin typeface="Arial" panose="020B0604020202020204" pitchFamily="34" charset="0"/>
                <a:cs typeface="Arial" panose="020B0604020202020204" pitchFamily="34" charset="0"/>
              </a:rPr>
              <a:t>adult Team Staff only </a:t>
            </a:r>
            <a:r>
              <a:rPr lang="en-GB">
                <a:latin typeface="Arial" panose="020B0604020202020204" pitchFamily="34" charset="0"/>
                <a:cs typeface="Arial" panose="020B0604020202020204" pitchFamily="34" charset="0"/>
              </a:rPr>
              <a:t>on Sat 0800 – 1500hrs in Building 91.</a:t>
            </a:r>
          </a:p>
          <a:p>
            <a:r>
              <a:rPr lang="en-GB">
                <a:latin typeface="Arial" panose="020B0604020202020204" pitchFamily="34" charset="0"/>
                <a:cs typeface="Arial" panose="020B0604020202020204" pitchFamily="34" charset="0"/>
              </a:rPr>
              <a:t>• Do not climb over fences or rest kit on them – use the gateways provided.</a:t>
            </a:r>
          </a:p>
          <a:p>
            <a:r>
              <a:rPr lang="en-GB" b="1">
                <a:latin typeface="Arial" panose="020B0604020202020204" pitchFamily="34" charset="0"/>
                <a:cs typeface="Arial" panose="020B0604020202020204" pitchFamily="34" charset="0"/>
              </a:rPr>
              <a:t>General safety.</a:t>
            </a:r>
          </a:p>
          <a:p>
            <a:r>
              <a:rPr lang="en-GB">
                <a:latin typeface="Arial" panose="020B0604020202020204" pitchFamily="34" charset="0"/>
                <a:cs typeface="Arial" panose="020B0604020202020204" pitchFamily="34" charset="0"/>
              </a:rPr>
              <a:t>• Teams or advance parties are not permitted to enter the campsites before </a:t>
            </a:r>
            <a:r>
              <a:rPr lang="en-GB">
                <a:highlight>
                  <a:srgbClr val="FFFF00"/>
                </a:highlight>
                <a:latin typeface="Arial" panose="020B0604020202020204" pitchFamily="34" charset="0"/>
                <a:cs typeface="Arial" panose="020B0604020202020204" pitchFamily="34" charset="0"/>
              </a:rPr>
              <a:t>Thu 0630hrs</a:t>
            </a:r>
            <a:r>
              <a:rPr lang="en-GB">
                <a:latin typeface="Arial" panose="020B0604020202020204" pitchFamily="34" charset="0"/>
                <a:cs typeface="Arial" panose="020B0604020202020204" pitchFamily="34" charset="0"/>
              </a:rPr>
              <a:t>. </a:t>
            </a:r>
            <a:r>
              <a:rPr lang="en-GB">
                <a:highlight>
                  <a:srgbClr val="FFFF00"/>
                </a:highlight>
                <a:latin typeface="Arial" panose="020B0604020202020204" pitchFamily="34" charset="0"/>
                <a:cs typeface="Arial" panose="020B0604020202020204" pitchFamily="34" charset="0"/>
              </a:rPr>
              <a:t>Participants are not allowed to sleep within the campsite until 0900hrs on Fri</a:t>
            </a:r>
            <a:r>
              <a:rPr lang="en-GB">
                <a:latin typeface="Arial" panose="020B0604020202020204" pitchFamily="34" charset="0"/>
                <a:cs typeface="Arial" panose="020B0604020202020204" pitchFamily="34" charset="0"/>
              </a:rPr>
              <a:t>. </a:t>
            </a:r>
          </a:p>
          <a:p>
            <a:r>
              <a:rPr lang="en-GB">
                <a:latin typeface="Arial" panose="020B0604020202020204" pitchFamily="34" charset="0"/>
                <a:cs typeface="Arial" panose="020B0604020202020204" pitchFamily="34" charset="0"/>
              </a:rPr>
              <a:t>• Establishments are to set up their own base within a campsite at Okehampton  Camp; water, toilets, recycling and some catering is available, but otherwise Establishments must be self-sufficient. </a:t>
            </a:r>
            <a:r>
              <a:rPr lang="en-GB">
                <a:highlight>
                  <a:srgbClr val="00FFFF"/>
                </a:highlight>
                <a:latin typeface="Arial" panose="020B0604020202020204" pitchFamily="34" charset="0"/>
                <a:cs typeface="Arial" panose="020B0604020202020204" pitchFamily="34" charset="0"/>
              </a:rPr>
              <a:t>Please be considerate of others when choosing where to camp.</a:t>
            </a:r>
          </a:p>
          <a:p>
            <a:r>
              <a:rPr lang="en-GB">
                <a:latin typeface="Arial" panose="020B0604020202020204" pitchFamily="34" charset="0"/>
                <a:cs typeface="Arial" panose="020B0604020202020204" pitchFamily="34" charset="0"/>
              </a:rPr>
              <a:t>• Dogs must be kept on a lead, may only transit the campsite, and must not stay overnight in carparks.</a:t>
            </a:r>
          </a:p>
          <a:p>
            <a:r>
              <a:rPr lang="en-GB">
                <a:latin typeface="Arial" panose="020B0604020202020204" pitchFamily="34" charset="0"/>
                <a:cs typeface="Arial" panose="020B0604020202020204" pitchFamily="34" charset="0"/>
              </a:rPr>
              <a:t>• </a:t>
            </a:r>
            <a:r>
              <a:rPr lang="en-GB">
                <a:highlight>
                  <a:srgbClr val="FFFF00"/>
                </a:highlight>
                <a:latin typeface="Arial" panose="020B0604020202020204" pitchFamily="34" charset="0"/>
                <a:cs typeface="Arial" panose="020B0604020202020204" pitchFamily="34" charset="0"/>
              </a:rPr>
              <a:t>Flying drones is strictly forbidden</a:t>
            </a:r>
            <a:r>
              <a:rPr lang="en-GB">
                <a:latin typeface="Arial" panose="020B0604020202020204" pitchFamily="34" charset="0"/>
                <a:cs typeface="Arial" panose="020B0604020202020204" pitchFamily="34" charset="0"/>
              </a:rPr>
              <a:t> due to the serious safety risks they pose to helicopters. </a:t>
            </a:r>
            <a:r>
              <a:rPr lang="en-GB">
                <a:highlight>
                  <a:srgbClr val="00FFFF"/>
                </a:highlight>
                <a:latin typeface="Arial" panose="020B0604020202020204" pitchFamily="34" charset="0"/>
                <a:cs typeface="Arial" panose="020B0604020202020204" pitchFamily="34" charset="0"/>
              </a:rPr>
              <a:t>Please tell spectators</a:t>
            </a:r>
            <a:r>
              <a:rPr lang="en-GB">
                <a:latin typeface="Arial" panose="020B0604020202020204" pitchFamily="34" charset="0"/>
                <a:cs typeface="Arial" panose="020B0604020202020204" pitchFamily="34" charset="0"/>
              </a:rPr>
              <a:t>.</a:t>
            </a:r>
          </a:p>
          <a:p>
            <a:r>
              <a:rPr lang="en-GB">
                <a:latin typeface="Arial" panose="020B0604020202020204" pitchFamily="34" charset="0"/>
                <a:cs typeface="Arial" panose="020B0604020202020204" pitchFamily="34" charset="0"/>
              </a:rPr>
              <a:t>• TMs are to ensure that </a:t>
            </a:r>
            <a:r>
              <a:rPr lang="en-GB">
                <a:highlight>
                  <a:srgbClr val="FF00FF"/>
                </a:highlight>
                <a:latin typeface="Arial" panose="020B0604020202020204" pitchFamily="34" charset="0"/>
                <a:cs typeface="Arial" panose="020B0604020202020204" pitchFamily="34" charset="0"/>
              </a:rPr>
              <a:t>alcohol</a:t>
            </a:r>
            <a:r>
              <a:rPr lang="en-GB">
                <a:latin typeface="Arial" panose="020B0604020202020204" pitchFamily="34" charset="0"/>
                <a:cs typeface="Arial" panose="020B0604020202020204" pitchFamily="34" charset="0"/>
              </a:rPr>
              <a:t> is consumed in a responsible manner; </a:t>
            </a:r>
            <a:r>
              <a:rPr lang="en-GB">
                <a:highlight>
                  <a:srgbClr val="FF00FF"/>
                </a:highlight>
                <a:latin typeface="Arial" panose="020B0604020202020204" pitchFamily="34" charset="0"/>
                <a:cs typeface="Arial" panose="020B0604020202020204" pitchFamily="34" charset="0"/>
              </a:rPr>
              <a:t>one member of staff must be able to take Safeguarding responsibility for their team at any point.</a:t>
            </a:r>
            <a:r>
              <a:rPr lang="en-GB">
                <a:latin typeface="Arial" panose="020B0604020202020204" pitchFamily="34" charset="0"/>
                <a:cs typeface="Arial" panose="020B0604020202020204" pitchFamily="34" charset="0"/>
              </a:rPr>
              <a:t> </a:t>
            </a:r>
            <a:r>
              <a:rPr lang="en-GB">
                <a:highlight>
                  <a:srgbClr val="FF00FF"/>
                </a:highlight>
                <a:latin typeface="Arial" panose="020B0604020202020204" pitchFamily="34" charset="0"/>
                <a:cs typeface="Arial" panose="020B0604020202020204" pitchFamily="34" charset="0"/>
              </a:rPr>
              <a:t>Use What 3 Words for location within campsite</a:t>
            </a:r>
            <a:r>
              <a:rPr lang="en-GB">
                <a:latin typeface="Arial" panose="020B0604020202020204" pitchFamily="34" charset="0"/>
                <a:cs typeface="Arial" panose="020B0604020202020204" pitchFamily="34" charset="0"/>
              </a:rPr>
              <a:t>.</a:t>
            </a:r>
          </a:p>
          <a:p>
            <a:r>
              <a:rPr lang="en-GB">
                <a:latin typeface="Arial" panose="020B0604020202020204" pitchFamily="34" charset="0"/>
                <a:cs typeface="Arial" panose="020B0604020202020204" pitchFamily="34" charset="0"/>
              </a:rPr>
              <a:t>• Keep campsite noise to a minimum from Fri 2200 – Sat 0500hrs and Sat 2200 – Sun 0700hrs.</a:t>
            </a:r>
          </a:p>
        </p:txBody>
      </p:sp>
    </p:spTree>
    <p:extLst>
      <p:ext uri="{BB962C8B-B14F-4D97-AF65-F5344CB8AC3E}">
        <p14:creationId xmlns:p14="http://schemas.microsoft.com/office/powerpoint/2010/main" val="385755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7">
            <a:extLst>
              <a:ext uri="{FF2B5EF4-FFF2-40B4-BE49-F238E27FC236}">
                <a16:creationId xmlns:a16="http://schemas.microsoft.com/office/drawing/2014/main" id="{047CEB72-60F6-4F6A-B6AF-ACE283AF714A}"/>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sz="3200" b="1">
                <a:solidFill>
                  <a:schemeClr val="tx1"/>
                </a:solidFill>
                <a:latin typeface="Arial" panose="020B0604020202020204" pitchFamily="34" charset="0"/>
                <a:ea typeface="MS PGothic" panose="020B0600070205080204" pitchFamily="34" charset="-128"/>
              </a:defRPr>
            </a:lvl1pPr>
            <a:lvl2pPr marL="742950" indent="-285750">
              <a:defRPr sz="3200" b="1">
                <a:solidFill>
                  <a:schemeClr val="tx1"/>
                </a:solidFill>
                <a:latin typeface="Arial" panose="020B0604020202020204" pitchFamily="34" charset="0"/>
                <a:ea typeface="MS PGothic" panose="020B0600070205080204" pitchFamily="34" charset="-128"/>
              </a:defRPr>
            </a:lvl2pPr>
            <a:lvl3pPr marL="1143000" indent="-228600">
              <a:defRPr sz="3200" b="1">
                <a:solidFill>
                  <a:schemeClr val="tx1"/>
                </a:solidFill>
                <a:latin typeface="Arial" panose="020B0604020202020204" pitchFamily="34" charset="0"/>
                <a:ea typeface="MS PGothic" panose="020B0600070205080204" pitchFamily="34" charset="-128"/>
              </a:defRPr>
            </a:lvl3pPr>
            <a:lvl4pPr marL="1600200" indent="-228600">
              <a:defRPr sz="3200" b="1">
                <a:solidFill>
                  <a:schemeClr val="tx1"/>
                </a:solidFill>
                <a:latin typeface="Arial" panose="020B0604020202020204" pitchFamily="34" charset="0"/>
                <a:ea typeface="MS PGothic" panose="020B0600070205080204" pitchFamily="34" charset="-128"/>
              </a:defRPr>
            </a:lvl4pPr>
            <a:lvl5pPr marL="2057400" indent="-228600">
              <a:defRPr sz="3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fld id="{5E1F528F-7644-46CA-99EE-92F93BEAE7C6}" type="slidenum">
              <a:rPr lang="en-GB" altLang="en-US" sz="1000" smtClean="0">
                <a:solidFill>
                  <a:srgbClr val="A8A99E"/>
                </a:solidFill>
              </a:rPr>
              <a:pPr/>
              <a:t>9</a:t>
            </a:fld>
            <a:endParaRPr lang="en-GB" altLang="en-US" sz="1000">
              <a:solidFill>
                <a:srgbClr val="A8A99E"/>
              </a:solidFill>
            </a:endParaRPr>
          </a:p>
        </p:txBody>
      </p:sp>
      <p:sp>
        <p:nvSpPr>
          <p:cNvPr id="10" name="Text Placeholder 3">
            <a:extLst>
              <a:ext uri="{FF2B5EF4-FFF2-40B4-BE49-F238E27FC236}">
                <a16:creationId xmlns:a16="http://schemas.microsoft.com/office/drawing/2014/main" id="{A91CB3C0-5925-46AF-80C0-4E97F712E409}"/>
              </a:ext>
            </a:extLst>
          </p:cNvPr>
          <p:cNvSpPr txBox="1">
            <a:spLocks/>
          </p:cNvSpPr>
          <p:nvPr/>
        </p:nvSpPr>
        <p:spPr>
          <a:xfrm>
            <a:off x="229157" y="243468"/>
            <a:ext cx="7138218" cy="405102"/>
          </a:xfrm>
          <a:prstGeom prst="rect">
            <a:avLst/>
          </a:prstGeom>
          <a:solidFill>
            <a:srgbClr val="FFC000"/>
          </a:solidFill>
          <a:ln>
            <a:solidFill>
              <a:schemeClr val="tx1"/>
            </a:solidFill>
          </a:ln>
        </p:spPr>
        <p:txBody>
          <a:bodyPr wrap="none" lIns="72000" tIns="36000" rIns="72000" bIns="36000" anchor="ctr">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2400" kern="1200" cap="all" baseline="0">
                <a:solidFill>
                  <a:schemeClr val="tx1"/>
                </a:solidFill>
                <a:latin typeface="Arial Narrow" panose="020B0606020202030204" pitchFamily="34" charset="0"/>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800" kern="1200">
                <a:solidFill>
                  <a:schemeClr val="tx1"/>
                </a:solidFill>
                <a:latin typeface="Arial Narrow" panose="020B0606020202030204" pitchFamily="34" charset="0"/>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Arial Narrow" panose="020B0606020202030204" pitchFamily="34" charset="0"/>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Aft>
                <a:spcPts val="0"/>
              </a:spcAft>
              <a:defRPr/>
            </a:pPr>
            <a:r>
              <a:rPr lang="en-US" b="0">
                <a:latin typeface="Arial Narrow"/>
              </a:rPr>
              <a:t>Ten Tors </a:t>
            </a:r>
            <a:r>
              <a:rPr lang="en-US">
                <a:latin typeface="Arial Narrow"/>
              </a:rPr>
              <a:t>2024</a:t>
            </a:r>
            <a:r>
              <a:rPr lang="en-US" b="0">
                <a:latin typeface="Arial Narrow"/>
              </a:rPr>
              <a:t> Orange Card Rules for Team Staff</a:t>
            </a:r>
            <a:endParaRPr lang="en-GB" b="0">
              <a:latin typeface="Arial Narrow"/>
            </a:endParaRPr>
          </a:p>
        </p:txBody>
      </p:sp>
      <p:sp>
        <p:nvSpPr>
          <p:cNvPr id="6" name="Rectangle 5">
            <a:extLst>
              <a:ext uri="{FF2B5EF4-FFF2-40B4-BE49-F238E27FC236}">
                <a16:creationId xmlns:a16="http://schemas.microsoft.com/office/drawing/2014/main" id="{A536E2C5-A5E6-4988-AD6B-67C0B0FFC57B}"/>
              </a:ext>
            </a:extLst>
          </p:cNvPr>
          <p:cNvSpPr/>
          <p:nvPr/>
        </p:nvSpPr>
        <p:spPr>
          <a:xfrm>
            <a:off x="124054" y="76429"/>
            <a:ext cx="8895892" cy="67318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952CAC5-E106-4CF4-82A6-F41E3A31530C}"/>
              </a:ext>
            </a:extLst>
          </p:cNvPr>
          <p:cNvSpPr txBox="1"/>
          <p:nvPr/>
        </p:nvSpPr>
        <p:spPr>
          <a:xfrm>
            <a:off x="342129" y="773782"/>
            <a:ext cx="8459742" cy="5355312"/>
          </a:xfrm>
          <a:prstGeom prst="rect">
            <a:avLst/>
          </a:prstGeom>
          <a:noFill/>
        </p:spPr>
        <p:txBody>
          <a:bodyPr wrap="square">
            <a:spAutoFit/>
          </a:bodyPr>
          <a:lstStyle/>
          <a:p>
            <a:r>
              <a:rPr lang="en-GB" b="1">
                <a:latin typeface="Arial" panose="020B0604020202020204" pitchFamily="34" charset="0"/>
                <a:cs typeface="Arial" panose="020B0604020202020204" pitchFamily="34" charset="0"/>
              </a:rPr>
              <a:t>Registration.</a:t>
            </a:r>
          </a:p>
          <a:p>
            <a:r>
              <a:rPr lang="en-GB">
                <a:latin typeface="Arial" panose="020B0604020202020204" pitchFamily="34" charset="0"/>
                <a:cs typeface="Arial" panose="020B0604020202020204" pitchFamily="34" charset="0"/>
              </a:rPr>
              <a:t>• Route allocation will be published on the TT website at 0900hrs on the Tue pre the Event. </a:t>
            </a:r>
          </a:p>
          <a:p>
            <a:r>
              <a:rPr lang="en-GB">
                <a:latin typeface="Arial" panose="020B0604020202020204" pitchFamily="34" charset="0"/>
                <a:cs typeface="Arial" panose="020B0604020202020204" pitchFamily="34" charset="0"/>
              </a:rPr>
              <a:t>• TMs are to report to Registration on Fri 0900 – 1645hrs to:</a:t>
            </a:r>
          </a:p>
          <a:p>
            <a:r>
              <a:rPr lang="en-GB">
                <a:latin typeface="Arial" panose="020B0604020202020204" pitchFamily="34" charset="0"/>
                <a:cs typeface="Arial" panose="020B0604020202020204" pitchFamily="34" charset="0"/>
              </a:rPr>
              <a:t>o Confirm that team composition and critical information is correctly recorded. </a:t>
            </a:r>
          </a:p>
          <a:p>
            <a:r>
              <a:rPr lang="en-GB">
                <a:latin typeface="Arial" panose="020B0604020202020204" pitchFamily="34" charset="0"/>
                <a:cs typeface="Arial" panose="020B0604020202020204" pitchFamily="34" charset="0"/>
              </a:rPr>
              <a:t>o Complete and hand in the Campsite record (</a:t>
            </a:r>
            <a:r>
              <a:rPr lang="en-GB">
                <a:highlight>
                  <a:srgbClr val="FFFF00"/>
                </a:highlight>
                <a:latin typeface="Arial" panose="020B0604020202020204" pitchFamily="34" charset="0"/>
                <a:cs typeface="Arial" panose="020B0604020202020204" pitchFamily="34" charset="0"/>
              </a:rPr>
              <a:t>use of What 3 Words for TT24</a:t>
            </a:r>
            <a:r>
              <a:rPr lang="en-GB">
                <a:latin typeface="Arial" panose="020B0604020202020204" pitchFamily="34" charset="0"/>
                <a:cs typeface="Arial" panose="020B0604020202020204" pitchFamily="34" charset="0"/>
              </a:rPr>
              <a:t>).</a:t>
            </a:r>
          </a:p>
          <a:p>
            <a:r>
              <a:rPr lang="en-GB">
                <a:latin typeface="Arial" panose="020B0604020202020204" pitchFamily="34" charset="0"/>
                <a:cs typeface="Arial" panose="020B0604020202020204" pitchFamily="34" charset="0"/>
              </a:rPr>
              <a:t>o Media consent forms (</a:t>
            </a:r>
            <a:r>
              <a:rPr lang="en-GB">
                <a:highlight>
                  <a:srgbClr val="FFFF00"/>
                </a:highlight>
                <a:latin typeface="Arial" panose="020B0604020202020204" pitchFamily="34" charset="0"/>
                <a:cs typeface="Arial" panose="020B0604020202020204" pitchFamily="34" charset="0"/>
              </a:rPr>
              <a:t>online via the dashboard for TT24</a:t>
            </a:r>
            <a:r>
              <a:rPr lang="en-GB">
                <a:latin typeface="Arial" panose="020B0604020202020204" pitchFamily="34" charset="0"/>
                <a:cs typeface="Arial" panose="020B0604020202020204" pitchFamily="34" charset="0"/>
              </a:rPr>
              <a:t>). </a:t>
            </a:r>
          </a:p>
          <a:p>
            <a:r>
              <a:rPr lang="en-GB">
                <a:latin typeface="Arial" panose="020B0604020202020204" pitchFamily="34" charset="0"/>
                <a:cs typeface="Arial" panose="020B0604020202020204" pitchFamily="34" charset="0"/>
              </a:rPr>
              <a:t>o Collect the wristband holders, x2 rubbish bags, Tracker, opaque bag for mobile phone and a TT Map (if required). </a:t>
            </a:r>
          </a:p>
          <a:p>
            <a:r>
              <a:rPr lang="en-GB">
                <a:latin typeface="Arial" panose="020B0604020202020204" pitchFamily="34" charset="0"/>
                <a:cs typeface="Arial" panose="020B0604020202020204" pitchFamily="34" charset="0"/>
              </a:rPr>
              <a:t>o Add the river state to Control Cards.</a:t>
            </a:r>
          </a:p>
          <a:p>
            <a:endParaRPr lang="en-GB">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Post Registration.</a:t>
            </a:r>
          </a:p>
          <a:p>
            <a:endParaRPr lang="en-GB" b="1">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 Individuals are to be securely fitted with their personal ID wrist bands.</a:t>
            </a:r>
          </a:p>
          <a:p>
            <a:r>
              <a:rPr lang="en-GB">
                <a:latin typeface="Arial" panose="020B0604020202020204" pitchFamily="34" charset="0"/>
                <a:cs typeface="Arial" panose="020B0604020202020204" pitchFamily="34" charset="0"/>
              </a:rPr>
              <a:t>• TMs are to check maps are marked with </a:t>
            </a:r>
            <a:r>
              <a:rPr lang="en-GB" b="1">
                <a:latin typeface="Arial" panose="020B0604020202020204" pitchFamily="34" charset="0"/>
                <a:cs typeface="Arial" panose="020B0604020202020204" pitchFamily="34" charset="0"/>
              </a:rPr>
              <a:t>all </a:t>
            </a:r>
            <a:r>
              <a:rPr lang="en-GB">
                <a:latin typeface="Arial" panose="020B0604020202020204" pitchFamily="34" charset="0"/>
                <a:cs typeface="Arial" panose="020B0604020202020204" pitchFamily="34" charset="0"/>
              </a:rPr>
              <a:t>staffed locations supporting the JC, JC+ or TTC and all the detail contained in Annex A and Annex B to the Rules.</a:t>
            </a:r>
          </a:p>
          <a:p>
            <a:r>
              <a:rPr lang="en-GB">
                <a:latin typeface="Arial" panose="020B0604020202020204" pitchFamily="34" charset="0"/>
                <a:cs typeface="Arial" panose="020B0604020202020204" pitchFamily="34" charset="0"/>
              </a:rPr>
              <a:t>• TMs are to check teams’ proposed routes for suitability and compliance with the Rules. TMs are to report any late changes to team membership at </a:t>
            </a:r>
          </a:p>
          <a:p>
            <a:r>
              <a:rPr lang="en-GB">
                <a:latin typeface="Arial" panose="020B0604020202020204" pitchFamily="34" charset="0"/>
                <a:cs typeface="Arial" panose="020B0604020202020204" pitchFamily="34" charset="0"/>
              </a:rPr>
              <a:t>Registration on Sat 0530 – 0630hrs.</a:t>
            </a:r>
          </a:p>
        </p:txBody>
      </p:sp>
      <p:pic>
        <p:nvPicPr>
          <p:cNvPr id="3" name="Picture 2">
            <a:extLst>
              <a:ext uri="{FF2B5EF4-FFF2-40B4-BE49-F238E27FC236}">
                <a16:creationId xmlns:a16="http://schemas.microsoft.com/office/drawing/2014/main" id="{C18B983E-7E6C-52DB-7E90-830738798D90}"/>
              </a:ext>
            </a:extLst>
          </p:cNvPr>
          <p:cNvPicPr>
            <a:picLocks noChangeAspect="1"/>
          </p:cNvPicPr>
          <p:nvPr/>
        </p:nvPicPr>
        <p:blipFill>
          <a:blip r:embed="rId3"/>
          <a:stretch>
            <a:fillRect/>
          </a:stretch>
        </p:blipFill>
        <p:spPr>
          <a:xfrm>
            <a:off x="5735741" y="3132435"/>
            <a:ext cx="1631634" cy="1020993"/>
          </a:xfrm>
          <a:prstGeom prst="rect">
            <a:avLst/>
          </a:prstGeom>
        </p:spPr>
      </p:pic>
    </p:spTree>
    <p:extLst>
      <p:ext uri="{BB962C8B-B14F-4D97-AF65-F5344CB8AC3E}">
        <p14:creationId xmlns:p14="http://schemas.microsoft.com/office/powerpoint/2010/main" val="1862211806"/>
      </p:ext>
    </p:extLst>
  </p:cSld>
  <p:clrMapOvr>
    <a:masterClrMapping/>
  </p:clrMapOvr>
</p:sld>
</file>

<file path=ppt/theme/theme1.xml><?xml version="1.0" encoding="utf-8"?>
<a:theme xmlns:a="http://schemas.openxmlformats.org/drawingml/2006/main" name="Army Template">
  <a:themeElements>
    <a:clrScheme name="Army Brand">
      <a:dk1>
        <a:srgbClr val="000000"/>
      </a:dk1>
      <a:lt1>
        <a:sysClr val="window" lastClr="FFFFFF"/>
      </a:lt1>
      <a:dk2>
        <a:srgbClr val="4B4F54"/>
      </a:dk2>
      <a:lt2>
        <a:srgbClr val="E7E6E6"/>
      </a:lt2>
      <a:accent1>
        <a:srgbClr val="215732"/>
      </a:accent1>
      <a:accent2>
        <a:srgbClr val="C5B783"/>
      </a:accent2>
      <a:accent3>
        <a:srgbClr val="79863C"/>
      </a:accent3>
      <a:accent4>
        <a:srgbClr val="F6BE00"/>
      </a:accent4>
      <a:accent5>
        <a:srgbClr val="00677F"/>
      </a:accent5>
      <a:accent6>
        <a:srgbClr val="C810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myBrand-btb_master3x4 [Read-Only]" id="{BA74CB11-FD52-4CF8-9425-1B7DCD9292D3}" vid="{D9EDC349-9836-4E3D-9CEA-C8E18A33B0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Cat xmlns="c45531ce-f96b-44ab-a526-b5a87b83421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FB767EB4A277479824D0A63CA60BF0" ma:contentTypeVersion="4" ma:contentTypeDescription="Create a new document." ma:contentTypeScope="" ma:versionID="9ddb9ec906efc4254cb2adc3d8462307">
  <xsd:schema xmlns:xsd="http://www.w3.org/2001/XMLSchema" xmlns:xs="http://www.w3.org/2001/XMLSchema" xmlns:p="http://schemas.microsoft.com/office/2006/metadata/properties" xmlns:ns2="c45531ce-f96b-44ab-a526-b5a87b834213" xmlns:ns3="a643b8f0-f353-4b64-a9de-86f51d7a349e" targetNamespace="http://schemas.microsoft.com/office/2006/metadata/properties" ma:root="true" ma:fieldsID="9153191949a6e4a184a7f3455b97452d" ns2:_="" ns3:_="">
    <xsd:import namespace="c45531ce-f96b-44ab-a526-b5a87b834213"/>
    <xsd:import namespace="a643b8f0-f353-4b64-a9de-86f51d7a349e"/>
    <xsd:element name="properties">
      <xsd:complexType>
        <xsd:sequence>
          <xsd:element name="documentManagement">
            <xsd:complexType>
              <xsd:all>
                <xsd:element ref="ns2:Cat"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5531ce-f96b-44ab-a526-b5a87b834213" elementFormDefault="qualified">
    <xsd:import namespace="http://schemas.microsoft.com/office/2006/documentManagement/types"/>
    <xsd:import namespace="http://schemas.microsoft.com/office/infopath/2007/PartnerControls"/>
    <xsd:element name="Cat" ma:index="8" nillable="true" ma:displayName="Cat" ma:internalName="Ca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43b8f0-f353-4b64-a9de-86f51d7a349e"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D99246-A0BE-47EC-B84E-58EA6CCB1750}">
  <ds:schemaRefs>
    <ds:schemaRef ds:uri="http://schemas.microsoft.com/sharepoint/v3/contenttype/forms"/>
  </ds:schemaRefs>
</ds:datastoreItem>
</file>

<file path=customXml/itemProps2.xml><?xml version="1.0" encoding="utf-8"?>
<ds:datastoreItem xmlns:ds="http://schemas.openxmlformats.org/officeDocument/2006/customXml" ds:itemID="{D5FEBF6F-C19D-4247-9FC6-B944C5D9A06E}">
  <ds:schemaRefs>
    <ds:schemaRef ds:uri="http://purl.org/dc/elements/1.1/"/>
    <ds:schemaRef ds:uri="http://schemas.microsoft.com/office/2006/metadata/properties"/>
    <ds:schemaRef ds:uri="c45531ce-f96b-44ab-a526-b5a87b83421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643b8f0-f353-4b64-a9de-86f51d7a349e"/>
    <ds:schemaRef ds:uri="http://www.w3.org/XML/1998/namespace"/>
    <ds:schemaRef ds:uri="http://purl.org/dc/dcmitype/"/>
  </ds:schemaRefs>
</ds:datastoreItem>
</file>

<file path=customXml/itemProps3.xml><?xml version="1.0" encoding="utf-8"?>
<ds:datastoreItem xmlns:ds="http://schemas.openxmlformats.org/officeDocument/2006/customXml" ds:itemID="{26666CE7-F017-404D-8211-BEF227A15BD7}">
  <ds:schemaRefs>
    <ds:schemaRef ds:uri="a643b8f0-f353-4b64-a9de-86f51d7a349e"/>
    <ds:schemaRef ds:uri="c45531ce-f96b-44ab-a526-b5a87b8342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TT_Slide Master</Template>
  <TotalTime>1149</TotalTime>
  <Words>2419</Words>
  <Application>Microsoft Office PowerPoint</Application>
  <PresentationFormat>On-screen Show (4:3)</PresentationFormat>
  <Paragraphs>260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Narrow</vt:lpstr>
      <vt:lpstr>Calibri</vt:lpstr>
      <vt:lpstr>Calibri Light</vt:lpstr>
      <vt:lpstr>Wingdings</vt:lpstr>
      <vt:lpstr>Army Template</vt:lpstr>
      <vt:lpstr>PowerPoint Presentation</vt:lpstr>
      <vt:lpstr>THE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EVENT</vt:lpstr>
      <vt:lpstr>THE EVENT</vt:lpstr>
      <vt:lpstr>PowerPoint Presentation</vt:lpstr>
      <vt:lpstr>Post Event </vt:lpstr>
      <vt:lpstr>PowerPoint Presentation</vt:lpstr>
      <vt:lpstr>THE EVENT</vt:lpstr>
      <vt:lpstr>THE EVENT</vt:lpstr>
      <vt:lpstr>SAFEGUARDING</vt:lpstr>
      <vt:lpstr>SAFEGUARDING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D'Apice, Crispin C2 (DIO SD Trg-SW Okehampton TSO)</dc:creator>
  <cp:lastModifiedBy>Robb, Rachel Capt (SWHQ-TenTors-SO3)</cp:lastModifiedBy>
  <cp:revision>3</cp:revision>
  <cp:lastPrinted>2022-10-06T11:56:34Z</cp:lastPrinted>
  <dcterms:created xsi:type="dcterms:W3CDTF">2018-10-10T17:32:30Z</dcterms:created>
  <dcterms:modified xsi:type="dcterms:W3CDTF">2023-10-13T09:39:09Z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0x010100BDFB767EB4A277479824D0A63CA60BF0</vt:lpwstr>
  </property>
  <property fmtid="{D5CDD505-2E9C-101B-9397-08002B2CF9AE}" pid="3" name="_dlc_policyId">
    <vt:lpwstr/>
  </property>
  <property fmtid="{D5CDD505-2E9C-101B-9397-08002B2CF9AE}" pid="4" name="ItemRetentionFormula">
    <vt:lpwstr/>
  </property>
  <property fmtid="{D5CDD505-2E9C-101B-9397-08002B2CF9AE}" pid="5" name="Subject Category">
    <vt:lpwstr/>
  </property>
  <property fmtid="{D5CDD505-2E9C-101B-9397-08002B2CF9AE}" pid="6" name="PublishingRollupImage">
    <vt:lpwstr/>
  </property>
  <property fmtid="{D5CDD505-2E9C-101B-9397-08002B2CF9AE}" pid="7" name="TaxKeyword">
    <vt:lpwstr/>
  </property>
  <property fmtid="{D5CDD505-2E9C-101B-9397-08002B2CF9AE}" pid="8" name="Order">
    <vt:r8>1010000</vt:r8>
  </property>
  <property fmtid="{D5CDD505-2E9C-101B-9397-08002B2CF9AE}" pid="9" name="xd_ProgID">
    <vt:lpwstr/>
  </property>
  <property fmtid="{D5CDD505-2E9C-101B-9397-08002B2CF9AE}" pid="10" name="o6dc34ed226342f4b394e2c12d99157f">
    <vt:lpwstr/>
  </property>
  <property fmtid="{D5CDD505-2E9C-101B-9397-08002B2CF9AE}" pid="11" name="DocumentSetDescription">
    <vt:lpwstr/>
  </property>
  <property fmtid="{D5CDD505-2E9C-101B-9397-08002B2CF9AE}" pid="12" name="n1f450bd0d644ca798bdc94626fdef4f">
    <vt:lpwstr/>
  </property>
  <property fmtid="{D5CDD505-2E9C-101B-9397-08002B2CF9AE}" pid="13" name="TaxKeywordTaxHTField">
    <vt:lpwstr/>
  </property>
  <property fmtid="{D5CDD505-2E9C-101B-9397-08002B2CF9AE}" pid="14" name="ComplianceAssetId">
    <vt:lpwstr/>
  </property>
  <property fmtid="{D5CDD505-2E9C-101B-9397-08002B2CF9AE}" pid="15" name="TemplateUrl">
    <vt:lpwstr/>
  </property>
  <property fmtid="{D5CDD505-2E9C-101B-9397-08002B2CF9AE}" pid="16" name="m79e07ce3690491db9121a08429fad40">
    <vt:lpwstr/>
  </property>
  <property fmtid="{D5CDD505-2E9C-101B-9397-08002B2CF9AE}" pid="17" name="RoutingRuleDescription">
    <vt:lpwstr/>
  </property>
  <property fmtid="{D5CDD505-2E9C-101B-9397-08002B2CF9AE}" pid="18" name="i71a74d1f9984201b479cc08077b6323">
    <vt:lpwstr/>
  </property>
  <property fmtid="{D5CDD505-2E9C-101B-9397-08002B2CF9AE}" pid="19" name="UKProtectiveMarking">
    <vt:lpwstr/>
  </property>
  <property fmtid="{D5CDD505-2E9C-101B-9397-08002B2CF9AE}" pid="20" name="ArticleByLine">
    <vt:lpwstr/>
  </property>
  <property fmtid="{D5CDD505-2E9C-101B-9397-08002B2CF9AE}" pid="21" name="Subject Keywords">
    <vt:lpwstr/>
  </property>
  <property fmtid="{D5CDD505-2E9C-101B-9397-08002B2CF9AE}" pid="22" name="DocumentVersion">
    <vt:lpwstr/>
  </property>
  <property fmtid="{D5CDD505-2E9C-101B-9397-08002B2CF9AE}" pid="23" name="CorporateDefnetContent">
    <vt:lpwstr/>
  </property>
  <property fmtid="{D5CDD505-2E9C-101B-9397-08002B2CF9AE}" pid="24" name="d67af1ddf1dc47979d20c0eae491b81b">
    <vt:lpwstr/>
  </property>
  <property fmtid="{D5CDD505-2E9C-101B-9397-08002B2CF9AE}" pid="25" name="defnetTags">
    <vt:lpwstr/>
  </property>
  <property fmtid="{D5CDD505-2E9C-101B-9397-08002B2CF9AE}" pid="26" name="defnetKeywords">
    <vt:lpwstr/>
  </property>
  <property fmtid="{D5CDD505-2E9C-101B-9397-08002B2CF9AE}" pid="27" name="wic_System_Copyright">
    <vt:lpwstr/>
  </property>
  <property fmtid="{D5CDD505-2E9C-101B-9397-08002B2CF9AE}" pid="28" name="FOIExemption">
    <vt:lpwstr/>
  </property>
  <property fmtid="{D5CDD505-2E9C-101B-9397-08002B2CF9AE}" pid="29" name="TaxCatchAll">
    <vt:lpwstr/>
  </property>
  <property fmtid="{D5CDD505-2E9C-101B-9397-08002B2CF9AE}" pid="30" name="Business Owner">
    <vt:lpwstr/>
  </property>
  <property fmtid="{D5CDD505-2E9C-101B-9397-08002B2CF9AE}" pid="31" name="ha076f4611b140e7b3cb24c4bf4f068b">
    <vt:lpwstr/>
  </property>
  <property fmtid="{D5CDD505-2E9C-101B-9397-08002B2CF9AE}" pid="32" name="fileplanid">
    <vt:lpwstr/>
  </property>
  <property fmtid="{D5CDD505-2E9C-101B-9397-08002B2CF9AE}" pid="33" name="RelatedInformation">
    <vt:lpwstr/>
  </property>
  <property fmtid="{D5CDD505-2E9C-101B-9397-08002B2CF9AE}" pid="34" name="MODDIRestricted">
    <vt:lpwstr>OFFICIAL</vt:lpwstr>
  </property>
  <property fmtid="{D5CDD505-2E9C-101B-9397-08002B2CF9AE}" pid="35" name="MODDIAuthor">
    <vt:lpwstr>CMD AMC</vt:lpwstr>
  </property>
  <property fmtid="{D5CDD505-2E9C-101B-9397-08002B2CF9AE}" pid="36" name="MODDIDocumentPublisher">
    <vt:lpwstr>Army Publications Team</vt:lpwstr>
  </property>
  <property fmtid="{D5CDD505-2E9C-101B-9397-08002B2CF9AE}" pid="37" name="MODDIDocumentType">
    <vt:lpwstr>Other</vt:lpwstr>
  </property>
  <property fmtid="{D5CDD505-2E9C-101B-9397-08002B2CF9AE}" pid="38" name="MODDIStatus">
    <vt:lpwstr>Current</vt:lpwstr>
  </property>
  <property fmtid="{D5CDD505-2E9C-101B-9397-08002B2CF9AE}" pid="39" name="MODDIPublisherEmailAddress">
    <vt:lpwstr>Army Info-IX-IM-Pubs-0Mailbox</vt:lpwstr>
  </property>
  <property fmtid="{D5CDD505-2E9C-101B-9397-08002B2CF9AE}" pid="40" name="MODDISiteInformationTLB">
    <vt:lpwstr>Army</vt:lpwstr>
  </property>
  <property fmtid="{D5CDD505-2E9C-101B-9397-08002B2CF9AE}" pid="41" name="tlbOOB">
    <vt:lpwstr>Army</vt:lpwstr>
  </property>
  <property fmtid="{D5CDD505-2E9C-101B-9397-08002B2CF9AE}" pid="42" name="MSIP_Label_d8a60473-494b-4586-a1bb-b0e663054676_Enabled">
    <vt:lpwstr>true</vt:lpwstr>
  </property>
  <property fmtid="{D5CDD505-2E9C-101B-9397-08002B2CF9AE}" pid="43" name="MSIP_Label_d8a60473-494b-4586-a1bb-b0e663054676_SetDate">
    <vt:lpwstr>2022-10-03T12:59:27Z</vt:lpwstr>
  </property>
  <property fmtid="{D5CDD505-2E9C-101B-9397-08002B2CF9AE}" pid="44" name="MSIP_Label_d8a60473-494b-4586-a1bb-b0e663054676_Method">
    <vt:lpwstr>Privileged</vt:lpwstr>
  </property>
  <property fmtid="{D5CDD505-2E9C-101B-9397-08002B2CF9AE}" pid="45" name="MSIP_Label_d8a60473-494b-4586-a1bb-b0e663054676_Name">
    <vt:lpwstr>MOD-1-O-‘UNMARKED’</vt:lpwstr>
  </property>
  <property fmtid="{D5CDD505-2E9C-101B-9397-08002B2CF9AE}" pid="46" name="MSIP_Label_d8a60473-494b-4586-a1bb-b0e663054676_SiteId">
    <vt:lpwstr>be7760ed-5953-484b-ae95-d0a16dfa09e5</vt:lpwstr>
  </property>
  <property fmtid="{D5CDD505-2E9C-101B-9397-08002B2CF9AE}" pid="47" name="MSIP_Label_d8a60473-494b-4586-a1bb-b0e663054676_ActionId">
    <vt:lpwstr>68197758-027d-4263-9be2-5f3172ac2c90</vt:lpwstr>
  </property>
  <property fmtid="{D5CDD505-2E9C-101B-9397-08002B2CF9AE}" pid="48" name="MSIP_Label_d8a60473-494b-4586-a1bb-b0e663054676_ContentBits">
    <vt:lpwstr>0</vt:lpwstr>
  </property>
  <property fmtid="{D5CDD505-2E9C-101B-9397-08002B2CF9AE}" pid="49" name="_ExtendedDescription">
    <vt:lpwstr/>
  </property>
  <property fmtid="{D5CDD505-2E9C-101B-9397-08002B2CF9AE}" pid="50" name="xd_Signature">
    <vt:lpwstr/>
  </property>
  <property fmtid="{D5CDD505-2E9C-101B-9397-08002B2CF9AE}" pid="51" name="TriggerFlowInfo">
    <vt:lpwstr/>
  </property>
</Properties>
</file>