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4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0A3A1-2A65-4AED-B82D-F534FA4182FA}"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FDFD1-6974-4486-8C48-BB229C584012}" type="slidenum">
              <a:rPr lang="en-GB" smtClean="0"/>
              <a:t>‹#›</a:t>
            </a:fld>
            <a:endParaRPr lang="en-GB"/>
          </a:p>
        </p:txBody>
      </p:sp>
    </p:spTree>
    <p:extLst>
      <p:ext uri="{BB962C8B-B14F-4D97-AF65-F5344CB8AC3E}">
        <p14:creationId xmlns:p14="http://schemas.microsoft.com/office/powerpoint/2010/main" val="8540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rsteemson@dartmoor.gov.u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51FF77-72DB-4123-8B7F-691179C6CDD4}" type="slidenum">
              <a:rPr lang="en-GB" smtClean="0"/>
              <a:t>1</a:t>
            </a:fld>
            <a:endParaRPr lang="en-GB"/>
          </a:p>
        </p:txBody>
      </p:sp>
    </p:spTree>
    <p:extLst>
      <p:ext uri="{BB962C8B-B14F-4D97-AF65-F5344CB8AC3E}">
        <p14:creationId xmlns:p14="http://schemas.microsoft.com/office/powerpoint/2010/main" val="327329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Voluntary Donation to the National Park Authority.</a:t>
            </a:r>
            <a:r>
              <a:rPr lang="en-GB" dirty="0"/>
              <a:t> The “£ for the Park” initiative is a voluntary donation scheme whereby participants taking part in organised events are invited to make a £1 donation in addition to their entry fee, thus enabling them to put something back into Dartmoor. The Ten Tors Policy Committee supports this scheme and recommends donations of at least £1 per team. Your voluntary contribution will be used to support access and conservation projects in the Dartmoor National Park. Please add any donation you wish to make to your fee. All £ for the Park donations will be passed onto the National Park Authority. Donations will be ring-fenced and used for practical access repairs and improvements, as well as to support conservation projects. If you have suggestions for suitable projects, please inform the Head Ranger, Rob Steemson, at </a:t>
            </a:r>
            <a:r>
              <a:rPr lang="en-GB" dirty="0" err="1">
                <a:hlinkClick r:id="rId3"/>
              </a:rPr>
              <a:t>rsteemson@dartmoor.gov.uk</a:t>
            </a:r>
            <a:r>
              <a:rPr lang="en-GB" dirty="0"/>
              <a:t> .</a:t>
            </a:r>
            <a:br>
              <a:rPr lang="en-GB" dirty="0"/>
            </a:br>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06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Dartmoor’s majestic</a:t>
            </a:r>
            <a:r>
              <a:rPr lang="en-GB" baseline="0" dirty="0"/>
              <a:t> scenery, wide open spaces, habitats and wildlife, cultural heritage – all make up elements of this special, protected landscape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19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70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08">
              <a:defRPr/>
            </a:pPr>
            <a:r>
              <a:rPr lang="en-GB" dirty="0">
                <a:latin typeface="AvantGarde Bk BT" charset="0"/>
              </a:rPr>
              <a:t>Dartmoor National Park is one of a ‘family’ of UK National Park Authorities that have been established to protect and enhance on a landscape scale and to provide opportunities for public access, enjoyment and understanding.</a:t>
            </a:r>
          </a:p>
          <a:p>
            <a:endParaRPr lang="en-GB" dirty="0"/>
          </a:p>
          <a:p>
            <a:pPr defTabSz="915608">
              <a:defRPr/>
            </a:pPr>
            <a:r>
              <a:rPr lang="en-GB" dirty="0"/>
              <a:t>Dartmoor was one of the first four UK National Parks – set up in 1951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54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Blanket</a:t>
            </a:r>
            <a:r>
              <a:rPr lang="en-GB" baseline="0" dirty="0"/>
              <a:t> bog – in addition to being important as a habitat and rich in biodiversity – is responsible for locking up large amounts of carbon. It is estimated that the blanket bog on Dartmoor holds 10 years worth of Devon’s carbon production.</a:t>
            </a:r>
          </a:p>
          <a:p>
            <a:r>
              <a:rPr lang="en-GB" baseline="0" dirty="0"/>
              <a:t>Blanket bog is a thin living skin of mosses – mostly Sphagnum species – over a semi-liquid mass of partly decayed vegetation. </a:t>
            </a:r>
          </a:p>
          <a:p>
            <a:r>
              <a:rPr lang="en-GB" baseline="0" dirty="0"/>
              <a:t>Currently the “Mire’s Project” is restoring old peat cuttings to increase blanket bog on the high moor.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83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45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Ring ouzel (female) – now restricted to steep valley sides and </a:t>
            </a:r>
            <a:r>
              <a:rPr lang="en-GB" dirty="0" err="1"/>
              <a:t>clitter</a:t>
            </a:r>
            <a:endParaRPr lang="en-GB" dirty="0"/>
          </a:p>
          <a:p>
            <a:r>
              <a:rPr lang="en-GB" dirty="0"/>
              <a:t>Skylark</a:t>
            </a:r>
            <a:r>
              <a:rPr lang="en-GB" baseline="0" dirty="0"/>
              <a:t> – one of the important ‘ground nesting birds’ common on open grass moor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72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72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61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0"/>
              </a:spcAft>
            </a:pPr>
            <a:r>
              <a:rPr lang="en-GB" dirty="0">
                <a:latin typeface="Arial"/>
                <a:ea typeface="Calibri"/>
                <a:cs typeface="Times New Roman"/>
              </a:rPr>
              <a:t>Donate for Dartmoor has replaced £ for the Park.</a:t>
            </a:r>
          </a:p>
          <a:p>
            <a:pPr>
              <a:lnSpc>
                <a:spcPct val="115000"/>
              </a:lnSpc>
              <a:spcAft>
                <a:spcPts val="1010"/>
              </a:spcAft>
            </a:pPr>
            <a:r>
              <a:rPr lang="en-GB" dirty="0" err="1">
                <a:latin typeface="Arial"/>
                <a:ea typeface="Calibri"/>
                <a:cs typeface="Times New Roman"/>
              </a:rPr>
              <a:t>Targetted</a:t>
            </a:r>
            <a:r>
              <a:rPr lang="en-GB" dirty="0">
                <a:latin typeface="Arial"/>
                <a:ea typeface="Calibri"/>
                <a:cs typeface="Times New Roman"/>
              </a:rPr>
              <a:t> Event Organisers, so widened this to appeal to the general public.</a:t>
            </a:r>
          </a:p>
          <a:p>
            <a:pPr>
              <a:lnSpc>
                <a:spcPct val="115000"/>
              </a:lnSpc>
              <a:spcAft>
                <a:spcPts val="1010"/>
              </a:spcAft>
            </a:pPr>
            <a:r>
              <a:rPr lang="en-GB" dirty="0">
                <a:latin typeface="Arial"/>
                <a:ea typeface="Calibri"/>
                <a:cs typeface="Times New Roman"/>
              </a:rPr>
              <a:t>Event Organisers and event participants are still encouraged to make a donation – these will go to our Recreational Dartmoor fund.</a:t>
            </a:r>
          </a:p>
          <a:p>
            <a:pPr>
              <a:lnSpc>
                <a:spcPct val="115000"/>
              </a:lnSpc>
              <a:spcAft>
                <a:spcPts val="1010"/>
              </a:spcAft>
            </a:pPr>
            <a:r>
              <a:rPr lang="en-GB" dirty="0">
                <a:latin typeface="Arial"/>
                <a:ea typeface="Calibri"/>
                <a:cs typeface="Times New Roman"/>
              </a:rPr>
              <a:t>Rebranded as Donate for Dartmoor – now includes donating MONEY and TIME for volunteering.</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A3565-EC6B-4C64-9CF9-0D2C8EA0AE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12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mage slide style 2">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527051" y="6093296"/>
            <a:ext cx="11041557" cy="288032"/>
          </a:xfrm>
          <a:prstGeom prst="rect">
            <a:avLst/>
          </a:prstGeom>
        </p:spPr>
        <p:txBody>
          <a:bodyPr/>
          <a:lstStyle>
            <a:lvl1pPr>
              <a:buNone/>
              <a:defRPr sz="900">
                <a:latin typeface="Arial" pitchFamily="34" charset="0"/>
                <a:cs typeface="Arial" pitchFamily="34" charset="0"/>
              </a:defRPr>
            </a:lvl1pPr>
          </a:lstStyle>
          <a:p>
            <a:pPr lvl="0"/>
            <a:r>
              <a:rPr lang="en-US" dirty="0"/>
              <a:t>Click to edit caption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
        <p:nvSpPr>
          <p:cNvPr id="13" name="Picture Placeholder 8"/>
          <p:cNvSpPr>
            <a:spLocks noGrp="1"/>
          </p:cNvSpPr>
          <p:nvPr>
            <p:ph type="pic" sz="quarter" idx="12" hasCustomPrompt="1"/>
          </p:nvPr>
        </p:nvSpPr>
        <p:spPr>
          <a:xfrm>
            <a:off x="623392" y="1196752"/>
            <a:ext cx="7104789" cy="4248472"/>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4" name="Picture Placeholder 8"/>
          <p:cNvSpPr>
            <a:spLocks noGrp="1"/>
          </p:cNvSpPr>
          <p:nvPr>
            <p:ph type="pic" sz="quarter" idx="13" hasCustomPrompt="1"/>
          </p:nvPr>
        </p:nvSpPr>
        <p:spPr>
          <a:xfrm>
            <a:off x="8304245" y="1196753"/>
            <a:ext cx="3290187" cy="1967443"/>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6" name="Picture Placeholder 8"/>
          <p:cNvSpPr>
            <a:spLocks noGrp="1"/>
          </p:cNvSpPr>
          <p:nvPr>
            <p:ph type="pic" sz="quarter" idx="14" hasCustomPrompt="1"/>
          </p:nvPr>
        </p:nvSpPr>
        <p:spPr>
          <a:xfrm>
            <a:off x="8304245" y="3477782"/>
            <a:ext cx="3290187" cy="1967443"/>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8" name="Content Placeholder 4"/>
          <p:cNvSpPr>
            <a:spLocks noGrp="1"/>
          </p:cNvSpPr>
          <p:nvPr>
            <p:ph sz="quarter" idx="15" hasCustomPrompt="1"/>
          </p:nvPr>
        </p:nvSpPr>
        <p:spPr>
          <a:xfrm>
            <a:off x="624417" y="44624"/>
            <a:ext cx="113284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Tree>
    <p:extLst>
      <p:ext uri="{BB962C8B-B14F-4D97-AF65-F5344CB8AC3E}">
        <p14:creationId xmlns:p14="http://schemas.microsoft.com/office/powerpoint/2010/main" val="103465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mage slide style 4">
    <p:spTree>
      <p:nvGrpSpPr>
        <p:cNvPr id="1" name=""/>
        <p:cNvGrpSpPr/>
        <p:nvPr/>
      </p:nvGrpSpPr>
      <p:grpSpPr>
        <a:xfrm>
          <a:off x="0" y="0"/>
          <a:ext cx="0" cy="0"/>
          <a:chOff x="0" y="0"/>
          <a:chExt cx="0" cy="0"/>
        </a:xfrm>
      </p:grpSpPr>
      <p:sp>
        <p:nvSpPr>
          <p:cNvPr id="8" name="Text Placeholder 11"/>
          <p:cNvSpPr>
            <a:spLocks noGrp="1"/>
          </p:cNvSpPr>
          <p:nvPr>
            <p:ph type="body" sz="quarter" idx="11" hasCustomPrompt="1"/>
          </p:nvPr>
        </p:nvSpPr>
        <p:spPr>
          <a:xfrm>
            <a:off x="527051" y="6093296"/>
            <a:ext cx="11041557" cy="288032"/>
          </a:xfrm>
          <a:prstGeom prst="rect">
            <a:avLst/>
          </a:prstGeom>
        </p:spPr>
        <p:txBody>
          <a:bodyPr/>
          <a:lstStyle>
            <a:lvl1pPr>
              <a:buNone/>
              <a:defRPr sz="900">
                <a:latin typeface="Arial" pitchFamily="34" charset="0"/>
                <a:cs typeface="Arial" pitchFamily="34" charset="0"/>
              </a:defRPr>
            </a:lvl1pPr>
          </a:lstStyle>
          <a:p>
            <a:pPr lvl="0"/>
            <a:r>
              <a:rPr lang="en-US" dirty="0"/>
              <a:t>Click to edit captions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
        <p:nvSpPr>
          <p:cNvPr id="9" name="Picture Placeholder 8"/>
          <p:cNvSpPr>
            <a:spLocks noGrp="1"/>
          </p:cNvSpPr>
          <p:nvPr>
            <p:ph type="pic" sz="quarter" idx="12" hasCustomPrompt="1"/>
          </p:nvPr>
        </p:nvSpPr>
        <p:spPr>
          <a:xfrm>
            <a:off x="623392" y="1196752"/>
            <a:ext cx="3360373"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0" name="Picture Placeholder 8"/>
          <p:cNvSpPr>
            <a:spLocks noGrp="1"/>
          </p:cNvSpPr>
          <p:nvPr>
            <p:ph type="pic" sz="quarter" idx="13" hasCustomPrompt="1"/>
          </p:nvPr>
        </p:nvSpPr>
        <p:spPr>
          <a:xfrm>
            <a:off x="4367808" y="1196752"/>
            <a:ext cx="3360373"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1" name="Picture Placeholder 8"/>
          <p:cNvSpPr>
            <a:spLocks noGrp="1"/>
          </p:cNvSpPr>
          <p:nvPr>
            <p:ph type="pic" sz="quarter" idx="14" hasCustomPrompt="1"/>
          </p:nvPr>
        </p:nvSpPr>
        <p:spPr>
          <a:xfrm>
            <a:off x="8112224" y="1196752"/>
            <a:ext cx="3360373"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7" name="Content Placeholder 4"/>
          <p:cNvSpPr>
            <a:spLocks noGrp="1"/>
          </p:cNvSpPr>
          <p:nvPr>
            <p:ph sz="quarter" idx="16" hasCustomPrompt="1"/>
          </p:nvPr>
        </p:nvSpPr>
        <p:spPr>
          <a:xfrm>
            <a:off x="624417" y="44624"/>
            <a:ext cx="113284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12" name="Content Placeholder 6"/>
          <p:cNvSpPr>
            <a:spLocks noGrp="1"/>
          </p:cNvSpPr>
          <p:nvPr>
            <p:ph sz="quarter" idx="17"/>
          </p:nvPr>
        </p:nvSpPr>
        <p:spPr>
          <a:xfrm>
            <a:off x="623394" y="4725145"/>
            <a:ext cx="10849204" cy="1152128"/>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4006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style 2">
    <p:spTree>
      <p:nvGrpSpPr>
        <p:cNvPr id="1" name=""/>
        <p:cNvGrpSpPr/>
        <p:nvPr/>
      </p:nvGrpSpPr>
      <p:grpSpPr>
        <a:xfrm>
          <a:off x="0" y="0"/>
          <a:ext cx="0" cy="0"/>
          <a:chOff x="0" y="0"/>
          <a:chExt cx="0" cy="0"/>
        </a:xfrm>
      </p:grpSpPr>
      <p:sp>
        <p:nvSpPr>
          <p:cNvPr id="6" name="Content Placeholder 4"/>
          <p:cNvSpPr>
            <a:spLocks noGrp="1"/>
          </p:cNvSpPr>
          <p:nvPr>
            <p:ph sz="quarter" idx="11" hasCustomPrompt="1"/>
          </p:nvPr>
        </p:nvSpPr>
        <p:spPr>
          <a:xfrm>
            <a:off x="624417" y="44624"/>
            <a:ext cx="113284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7" name="Content Placeholder 6"/>
          <p:cNvSpPr>
            <a:spLocks noGrp="1"/>
          </p:cNvSpPr>
          <p:nvPr>
            <p:ph sz="quarter" idx="12" hasCustomPrompt="1"/>
          </p:nvPr>
        </p:nvSpPr>
        <p:spPr>
          <a:xfrm>
            <a:off x="624418" y="1844825"/>
            <a:ext cx="5183551" cy="4536927"/>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Content Placeholder 6"/>
          <p:cNvSpPr>
            <a:spLocks noGrp="1"/>
          </p:cNvSpPr>
          <p:nvPr>
            <p:ph sz="quarter" idx="13" hasCustomPrompt="1"/>
          </p:nvPr>
        </p:nvSpPr>
        <p:spPr>
          <a:xfrm>
            <a:off x="6193037" y="1844825"/>
            <a:ext cx="5375572" cy="4536927"/>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endParaRPr lang="en-GB" dirty="0"/>
          </a:p>
        </p:txBody>
      </p:sp>
    </p:spTree>
    <p:extLst>
      <p:ext uri="{BB962C8B-B14F-4D97-AF65-F5344CB8AC3E}">
        <p14:creationId xmlns:p14="http://schemas.microsoft.com/office/powerpoint/2010/main" val="350061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slide style 1">
    <p:spTree>
      <p:nvGrpSpPr>
        <p:cNvPr id="1" name=""/>
        <p:cNvGrpSpPr/>
        <p:nvPr/>
      </p:nvGrpSpPr>
      <p:grpSpPr>
        <a:xfrm>
          <a:off x="0" y="0"/>
          <a:ext cx="0" cy="0"/>
          <a:chOff x="0" y="0"/>
          <a:chExt cx="0" cy="0"/>
        </a:xfrm>
      </p:grpSpPr>
      <p:sp>
        <p:nvSpPr>
          <p:cNvPr id="3" name="Picture Placeholder 1"/>
          <p:cNvSpPr>
            <a:spLocks noGrp="1"/>
          </p:cNvSpPr>
          <p:nvPr userDrawn="1"/>
        </p:nvSpPr>
        <p:spPr>
          <a:xfrm>
            <a:off x="0" y="202332"/>
            <a:ext cx="12192000" cy="6453336"/>
          </a:xfrm>
          <a:prstGeom prst="rect">
            <a:avLst/>
          </a:prstGeom>
        </p:spPr>
      </p:sp>
      <p:sp>
        <p:nvSpPr>
          <p:cNvPr id="4" name="Text Placeholder 2"/>
          <p:cNvSpPr>
            <a:spLocks noGrp="1"/>
          </p:cNvSpPr>
          <p:nvPr userDrawn="1"/>
        </p:nvSpPr>
        <p:spPr>
          <a:xfrm>
            <a:off x="527051" y="6295628"/>
            <a:ext cx="11041557" cy="288032"/>
          </a:xfrm>
          <a:prstGeom prst="rect">
            <a:avLst/>
          </a:prstGeom>
        </p:spPr>
        <p:txBody>
          <a:bodyPr/>
          <a:lstStyle>
            <a:lvl1pPr marL="342900" indent="-342900" algn="r"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900" dirty="0"/>
          </a:p>
        </p:txBody>
      </p:sp>
      <p:sp>
        <p:nvSpPr>
          <p:cNvPr id="14" name="Picture Placeholder 13"/>
          <p:cNvSpPr>
            <a:spLocks noGrp="1"/>
          </p:cNvSpPr>
          <p:nvPr>
            <p:ph type="pic" sz="quarter" idx="12"/>
          </p:nvPr>
        </p:nvSpPr>
        <p:spPr>
          <a:xfrm>
            <a:off x="0" y="980728"/>
            <a:ext cx="12192000" cy="5472608"/>
          </a:xfrm>
          <a:prstGeom prst="rect">
            <a:avLst/>
          </a:prstGeom>
        </p:spPr>
        <p:txBody>
          <a:bodyPr/>
          <a:lstStyle>
            <a:lvl1pPr>
              <a:defRPr/>
            </a:lvl1pPr>
          </a:lstStyle>
          <a:p>
            <a:r>
              <a:rPr lang="en-GB"/>
              <a:t>Drag picture to placeholder or click icon to add</a:t>
            </a:r>
            <a:endParaRPr lang="en-GB" dirty="0"/>
          </a:p>
        </p:txBody>
      </p:sp>
      <p:pic>
        <p:nvPicPr>
          <p:cNvPr id="8" name="Picture 7" descr="Bottom bann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11516"/>
            <a:ext cx="12192000" cy="446484"/>
          </a:xfrm>
          <a:prstGeom prst="rect">
            <a:avLst/>
          </a:prstGeom>
        </p:spPr>
      </p:pic>
      <p:pic>
        <p:nvPicPr>
          <p:cNvPr id="9" name="Picture 8" descr="2 Top banne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1009055"/>
          </a:xfrm>
          <a:prstGeom prst="rect">
            <a:avLst/>
          </a:prstGeom>
        </p:spPr>
      </p:pic>
      <p:sp>
        <p:nvSpPr>
          <p:cNvPr id="10" name="Content Placeholder 4"/>
          <p:cNvSpPr>
            <a:spLocks noGrp="1"/>
          </p:cNvSpPr>
          <p:nvPr>
            <p:ph sz="quarter" idx="11" hasCustomPrompt="1"/>
          </p:nvPr>
        </p:nvSpPr>
        <p:spPr>
          <a:xfrm>
            <a:off x="624417" y="44624"/>
            <a:ext cx="113284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11" name="Text Placeholder 11"/>
          <p:cNvSpPr>
            <a:spLocks noGrp="1"/>
          </p:cNvSpPr>
          <p:nvPr>
            <p:ph type="body" sz="quarter" idx="13" hasCustomPrompt="1"/>
          </p:nvPr>
        </p:nvSpPr>
        <p:spPr>
          <a:xfrm>
            <a:off x="527051" y="6093296"/>
            <a:ext cx="11041557" cy="288032"/>
          </a:xfrm>
          <a:prstGeom prst="rect">
            <a:avLst/>
          </a:prstGeom>
        </p:spPr>
        <p:txBody>
          <a:bodyPr/>
          <a:lstStyle>
            <a:lvl1pPr algn="r">
              <a:buNone/>
              <a:defRPr sz="900">
                <a:latin typeface="Arial" pitchFamily="34" charset="0"/>
                <a:cs typeface="Arial" pitchFamily="34" charset="0"/>
              </a:defRPr>
            </a:lvl1pPr>
          </a:lstStyle>
          <a:p>
            <a:pPr lvl="0"/>
            <a:r>
              <a:rPr lang="en-US" dirty="0"/>
              <a:t>Click to edit caption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Tree>
    <p:extLst>
      <p:ext uri="{BB962C8B-B14F-4D97-AF65-F5344CB8AC3E}">
        <p14:creationId xmlns:p14="http://schemas.microsoft.com/office/powerpoint/2010/main" val="220519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DCE7-BE67-4733-9C05-61C8D562DD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ADE7EA-F1CE-45A5-8057-084CD8D6DA1A}"/>
              </a:ext>
            </a:extLst>
          </p:cNvPr>
          <p:cNvSpPr>
            <a:spLocks noGrp="1"/>
          </p:cNvSpPr>
          <p:nvPr>
            <p:ph type="dt" sz="half" idx="10"/>
          </p:nvPr>
        </p:nvSpPr>
        <p:spPr/>
        <p:txBody>
          <a:bodyPr/>
          <a:lstStyle/>
          <a:p>
            <a:fld id="{AC11B115-C0E5-488A-8B70-6F4AAACA2275}" type="datetimeFigureOut">
              <a:rPr lang="en-GB" smtClean="0"/>
              <a:t>11/10/2023</a:t>
            </a:fld>
            <a:endParaRPr lang="en-GB"/>
          </a:p>
        </p:txBody>
      </p:sp>
      <p:sp>
        <p:nvSpPr>
          <p:cNvPr id="4" name="Footer Placeholder 3">
            <a:extLst>
              <a:ext uri="{FF2B5EF4-FFF2-40B4-BE49-F238E27FC236}">
                <a16:creationId xmlns:a16="http://schemas.microsoft.com/office/drawing/2014/main" id="{B9A38C22-A90C-493B-BB29-C97CEE15EA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3DA5F5-1C76-40C4-94C9-315E32565103}"/>
              </a:ext>
            </a:extLst>
          </p:cNvPr>
          <p:cNvSpPr>
            <a:spLocks noGrp="1"/>
          </p:cNvSpPr>
          <p:nvPr>
            <p:ph type="sldNum" sz="quarter" idx="12"/>
          </p:nvPr>
        </p:nvSpPr>
        <p:spPr/>
        <p:txBody>
          <a:bodyPr/>
          <a:lstStyle/>
          <a:p>
            <a:fld id="{9DBD73F2-4859-42BD-947B-71A2C903682A}" type="slidenum">
              <a:rPr lang="en-GB" smtClean="0"/>
              <a:t>‹#›</a:t>
            </a:fld>
            <a:endParaRPr lang="en-GB"/>
          </a:p>
        </p:txBody>
      </p:sp>
    </p:spTree>
    <p:extLst>
      <p:ext uri="{BB962C8B-B14F-4D97-AF65-F5344CB8AC3E}">
        <p14:creationId xmlns:p14="http://schemas.microsoft.com/office/powerpoint/2010/main" val="65902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ational Park Purposes">
    <p:spTree>
      <p:nvGrpSpPr>
        <p:cNvPr id="1" name=""/>
        <p:cNvGrpSpPr/>
        <p:nvPr/>
      </p:nvGrpSpPr>
      <p:grpSpPr>
        <a:xfrm>
          <a:off x="0" y="0"/>
          <a:ext cx="0" cy="0"/>
          <a:chOff x="0" y="0"/>
          <a:chExt cx="0" cy="0"/>
        </a:xfrm>
      </p:grpSpPr>
      <p:pic>
        <p:nvPicPr>
          <p:cNvPr id="6" name="Picture 5" descr="Intro slide set-slide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2"/>
          <p:cNvSpPr txBox="1">
            <a:spLocks/>
          </p:cNvSpPr>
          <p:nvPr userDrawn="1"/>
        </p:nvSpPr>
        <p:spPr>
          <a:xfrm>
            <a:off x="6279819" y="1052736"/>
            <a:ext cx="5912181" cy="5112568"/>
          </a:xfrm>
          <a:prstGeom prst="rect">
            <a:avLst/>
          </a:prstGeom>
        </p:spPr>
        <p:txBody>
          <a:bodyPr vert="horz" lIns="91440" tIns="45720" rIns="91440" bIns="45720"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Arial" pitchFamily="34" charset="0"/>
                <a:cs typeface="Arial" pitchFamily="34" charset="0"/>
              </a:rPr>
              <a:t>National Park Purposes</a:t>
            </a:r>
            <a:endParaRPr kumimoji="0" lang="en-US" sz="2800" b="0" i="0" u="none" strike="noStrike" kern="1200" cap="none" spc="0" normalizeH="0" baseline="0" noProof="0" dirty="0">
              <a:ln>
                <a:noFill/>
              </a:ln>
              <a:effectLst/>
              <a:uLnTx/>
              <a:uFillTx/>
              <a:latin typeface="Arial" pitchFamily="34" charset="0"/>
              <a:ea typeface="+mn-ea"/>
              <a:cs typeface="Arial" pitchFamily="34" charset="0"/>
            </a:endParaRPr>
          </a:p>
          <a:p>
            <a:r>
              <a:rPr lang="en-GB" sz="1600" dirty="0">
                <a:latin typeface="Arial" pitchFamily="34" charset="0"/>
                <a:cs typeface="Arial" pitchFamily="34" charset="0"/>
              </a:rPr>
              <a:t>Dartmoor National Park Authority became </a:t>
            </a:r>
          </a:p>
          <a:p>
            <a:r>
              <a:rPr lang="en-GB" sz="1600" dirty="0">
                <a:latin typeface="Arial" pitchFamily="34" charset="0"/>
                <a:cs typeface="Arial" pitchFamily="34" charset="0"/>
              </a:rPr>
              <a:t>an independent body within the local government structure on 1 April 1997.  </a:t>
            </a:r>
          </a:p>
          <a:p>
            <a:r>
              <a:rPr lang="en-GB" sz="1600" dirty="0">
                <a:latin typeface="Arial" pitchFamily="34" charset="0"/>
                <a:cs typeface="Arial" pitchFamily="34" charset="0"/>
              </a:rPr>
              <a:t>Our role is clearly defined by Parliament </a:t>
            </a:r>
          </a:p>
          <a:p>
            <a:r>
              <a:rPr lang="en-GB" sz="1600" dirty="0">
                <a:latin typeface="Arial" pitchFamily="34" charset="0"/>
                <a:cs typeface="Arial" pitchFamily="34" charset="0"/>
              </a:rPr>
              <a:t>in our two statutory purposes, which are to:</a:t>
            </a:r>
          </a:p>
          <a:p>
            <a:endParaRPr lang="en-US" sz="800" dirty="0">
              <a:latin typeface="Arial" pitchFamily="34" charset="0"/>
              <a:cs typeface="Arial" pitchFamily="34" charset="0"/>
            </a:endParaRPr>
          </a:p>
          <a:p>
            <a:pPr>
              <a:buFont typeface="Arial" pitchFamily="34" charset="0"/>
              <a:buChar char="•"/>
            </a:pPr>
            <a:r>
              <a:rPr lang="en-GB" sz="1400" dirty="0">
                <a:latin typeface="Arial" pitchFamily="34" charset="0"/>
                <a:cs typeface="Arial" pitchFamily="34" charset="0"/>
              </a:rPr>
              <a:t>  conserve and enhance the natural beauty, </a:t>
            </a:r>
          </a:p>
          <a:p>
            <a:r>
              <a:rPr lang="en-GB" sz="1400" dirty="0">
                <a:latin typeface="Arial" pitchFamily="34" charset="0"/>
                <a:cs typeface="Arial" pitchFamily="34" charset="0"/>
              </a:rPr>
              <a:t>    wildlife and cultural heritage of the National Park; </a:t>
            </a:r>
          </a:p>
          <a:p>
            <a:pPr>
              <a:buFont typeface="Arial" pitchFamily="34" charset="0"/>
              <a:buChar char="•"/>
            </a:pPr>
            <a:r>
              <a:rPr lang="en-GB" sz="1400" dirty="0">
                <a:latin typeface="Arial" pitchFamily="34" charset="0"/>
                <a:cs typeface="Arial" pitchFamily="34" charset="0"/>
              </a:rPr>
              <a:t>  promote opportunities for the understanding </a:t>
            </a:r>
          </a:p>
          <a:p>
            <a:r>
              <a:rPr lang="en-GB" sz="1400" dirty="0">
                <a:latin typeface="Arial" pitchFamily="34" charset="0"/>
                <a:cs typeface="Arial" pitchFamily="34" charset="0"/>
              </a:rPr>
              <a:t>    and enjoyment of the special qualities of the </a:t>
            </a:r>
          </a:p>
          <a:p>
            <a:r>
              <a:rPr lang="en-GB" sz="1400" dirty="0">
                <a:latin typeface="Arial" pitchFamily="34" charset="0"/>
                <a:cs typeface="Arial" pitchFamily="34" charset="0"/>
              </a:rPr>
              <a:t>    area by the public.</a:t>
            </a:r>
          </a:p>
          <a:p>
            <a:endParaRPr lang="en-GB" sz="800" dirty="0">
              <a:latin typeface="Arial" pitchFamily="34" charset="0"/>
              <a:cs typeface="Arial" pitchFamily="34" charset="0"/>
            </a:endParaRPr>
          </a:p>
          <a:p>
            <a:r>
              <a:rPr lang="en-GB" sz="1400" dirty="0">
                <a:latin typeface="Arial" pitchFamily="34" charset="0"/>
                <a:cs typeface="Arial" pitchFamily="34" charset="0"/>
              </a:rPr>
              <a:t>In carrying out this work, we are also required </a:t>
            </a:r>
          </a:p>
          <a:p>
            <a:r>
              <a:rPr lang="en-GB" sz="1400" dirty="0">
                <a:latin typeface="Arial" pitchFamily="34" charset="0"/>
                <a:cs typeface="Arial" pitchFamily="34" charset="0"/>
              </a:rPr>
              <a:t>to seek to foster the economic and social </a:t>
            </a:r>
          </a:p>
          <a:p>
            <a:r>
              <a:rPr lang="en-GB" sz="1400" dirty="0">
                <a:latin typeface="Arial" pitchFamily="34" charset="0"/>
                <a:cs typeface="Arial" pitchFamily="34" charset="0"/>
              </a:rPr>
              <a:t>well-being of local communities within the </a:t>
            </a:r>
          </a:p>
          <a:p>
            <a:r>
              <a:rPr lang="en-GB" sz="1400" dirty="0">
                <a:latin typeface="Arial" pitchFamily="34" charset="0"/>
                <a:cs typeface="Arial" pitchFamily="34" charset="0"/>
              </a:rPr>
              <a:t>National Park.</a:t>
            </a:r>
          </a:p>
          <a:p>
            <a:endParaRPr lang="en-GB" sz="160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348622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style 1">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624417" y="44624"/>
            <a:ext cx="113284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7" name="Content Placeholder 6"/>
          <p:cNvSpPr>
            <a:spLocks noGrp="1"/>
          </p:cNvSpPr>
          <p:nvPr>
            <p:ph sz="quarter" idx="12" hasCustomPrompt="1"/>
          </p:nvPr>
        </p:nvSpPr>
        <p:spPr>
          <a:xfrm>
            <a:off x="624417" y="1844825"/>
            <a:ext cx="11328400" cy="4536926"/>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60352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creen">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a:prstGeom prst="rect">
            <a:avLst/>
          </a:prstGeom>
        </p:spPr>
        <p:txBody>
          <a:bodyPr/>
          <a:lstStyle>
            <a:lvl1pPr marL="0" indent="0" algn="l">
              <a:buNone/>
              <a:defRPr sz="1100">
                <a:latin typeface="Arial" panose="020B0604020202020204" pitchFamily="34" charset="0"/>
                <a:cs typeface="Arial" panose="020B0604020202020204" pitchFamily="34" charset="0"/>
              </a:defRPr>
            </a:lvl1pPr>
          </a:lstStyle>
          <a:p>
            <a:r>
              <a:rPr lang="en-US" dirty="0"/>
              <a:t>Click icon to add picture</a:t>
            </a:r>
            <a:endParaRPr lang="en-GB" dirty="0"/>
          </a:p>
        </p:txBody>
      </p:sp>
      <p:sp>
        <p:nvSpPr>
          <p:cNvPr id="8" name="Text Placeholder 11"/>
          <p:cNvSpPr>
            <a:spLocks noGrp="1"/>
          </p:cNvSpPr>
          <p:nvPr>
            <p:ph type="body" sz="quarter" idx="10" hasCustomPrompt="1"/>
          </p:nvPr>
        </p:nvSpPr>
        <p:spPr>
          <a:xfrm>
            <a:off x="5100043" y="3397421"/>
            <a:ext cx="2050671" cy="2943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ctr">
              <a:buNone/>
              <a:defRPr sz="16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Presenter and date</a:t>
            </a:r>
            <a:endParaRPr lang="en-GB"/>
          </a:p>
        </p:txBody>
      </p:sp>
      <p:sp>
        <p:nvSpPr>
          <p:cNvPr id="13" name="Text Placeholder 12"/>
          <p:cNvSpPr>
            <a:spLocks noGrp="1"/>
          </p:cNvSpPr>
          <p:nvPr>
            <p:ph type="body" sz="quarter" idx="11" hasCustomPrompt="1"/>
          </p:nvPr>
        </p:nvSpPr>
        <p:spPr>
          <a:xfrm>
            <a:off x="4747134" y="2992319"/>
            <a:ext cx="2827615" cy="405102"/>
          </a:xfrm>
          <a:prstGeom prst="rect">
            <a:avLst/>
          </a:prstGeom>
          <a:solidFill>
            <a:schemeClr val="tx1"/>
          </a:solidFill>
          <a:ln>
            <a:solidFill>
              <a:schemeClr val="tx1"/>
            </a:solidFill>
          </a:ln>
        </p:spPr>
        <p:txBody>
          <a:bodyPr wrap="none" lIns="72000" tIns="36000" rIns="72000" bIns="36000" anchor="ctr" anchorCtr="0">
            <a:spAutoFit/>
          </a:bodyPr>
          <a:lstStyle>
            <a:lvl1pPr marL="0" indent="0" algn="ctr">
              <a:buNone/>
              <a:defRPr sz="2400" cap="all" baseline="0">
                <a:solidFill>
                  <a:schemeClr val="bg1"/>
                </a:solidFill>
                <a:latin typeface="Arial Narrow" panose="020B0606020202030204" pitchFamily="34" charset="0"/>
              </a:defRPr>
            </a:lvl1pPr>
          </a:lstStyle>
          <a:p>
            <a:pPr lvl="0"/>
            <a:r>
              <a:rPr lang="en-GB" dirty="0">
                <a:latin typeface="Arial Narrow" panose="020B0606020202030204" pitchFamily="34" charset="0"/>
              </a:rPr>
              <a:t>Presentation title</a:t>
            </a:r>
            <a:endParaRPr lang="en-GB" dirty="0"/>
          </a:p>
        </p:txBody>
      </p:sp>
      <p:sp>
        <p:nvSpPr>
          <p:cNvPr id="9" name="Picture Placeholder 4"/>
          <p:cNvSpPr>
            <a:spLocks noGrp="1"/>
          </p:cNvSpPr>
          <p:nvPr userDrawn="1"/>
        </p:nvSpPr>
        <p:spPr>
          <a:xfrm>
            <a:off x="4824788" y="1622084"/>
            <a:ext cx="2601185" cy="16308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800"/>
          </a:p>
        </p:txBody>
      </p:sp>
      <p:pic>
        <p:nvPicPr>
          <p:cNvPr id="2" name="Picture 1" descr="Logo, company name&#10;&#10;Description automatically generated">
            <a:extLst>
              <a:ext uri="{FF2B5EF4-FFF2-40B4-BE49-F238E27FC236}">
                <a16:creationId xmlns:a16="http://schemas.microsoft.com/office/drawing/2014/main" id="{60BF86FE-7058-29D3-7D30-9D4853033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3974" y="1226550"/>
            <a:ext cx="2093937" cy="1572786"/>
          </a:xfrm>
          <a:prstGeom prst="rect">
            <a:avLst/>
          </a:prstGeom>
        </p:spPr>
      </p:pic>
    </p:spTree>
    <p:extLst>
      <p:ext uri="{BB962C8B-B14F-4D97-AF65-F5344CB8AC3E}">
        <p14:creationId xmlns:p14="http://schemas.microsoft.com/office/powerpoint/2010/main" val="97321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5F27B-BBA0-4E8C-8A4B-E6654E66E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1AE1F7-226A-4A38-9E3B-F486B70AC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6AC44A-9087-49AD-BC33-F019AF6C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1B115-C0E5-488A-8B70-6F4AAACA2275}" type="datetimeFigureOut">
              <a:rPr lang="en-GB" smtClean="0"/>
              <a:t>11/10/2023</a:t>
            </a:fld>
            <a:endParaRPr lang="en-GB"/>
          </a:p>
        </p:txBody>
      </p:sp>
      <p:sp>
        <p:nvSpPr>
          <p:cNvPr id="5" name="Footer Placeholder 4">
            <a:extLst>
              <a:ext uri="{FF2B5EF4-FFF2-40B4-BE49-F238E27FC236}">
                <a16:creationId xmlns:a16="http://schemas.microsoft.com/office/drawing/2014/main" id="{C77D418B-659B-4EB2-B428-6244D96CF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4A7F4B-1819-4446-AAF4-8C1FF7D29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D73F2-4859-42BD-947B-71A2C903682A}" type="slidenum">
              <a:rPr lang="en-GB" smtClean="0"/>
              <a:t>‹#›</a:t>
            </a:fld>
            <a:endParaRPr lang="en-GB"/>
          </a:p>
        </p:txBody>
      </p:sp>
    </p:spTree>
    <p:extLst>
      <p:ext uri="{BB962C8B-B14F-4D97-AF65-F5344CB8AC3E}">
        <p14:creationId xmlns:p14="http://schemas.microsoft.com/office/powerpoint/2010/main" val="3925895173"/>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54" r:id="rId5"/>
    <p:sldLayoutId id="2147483664" r:id="rId6"/>
    <p:sldLayoutId id="2147483663" r:id="rId7"/>
    <p:sldLayoutId id="21474836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dartmoor.gov.uk/enjoy-dartmoor/planning-your-visit/visiting-with-your-dog" TargetMode="Externa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http://www.dartmoor.gov.uk/living-and-working/farming/ponies" TargetMode="External"/><Relationship Id="rId2" Type="http://schemas.openxmlformats.org/officeDocument/2006/relationships/hyperlink" Target="http://www.dartmoor.gov.uk/enjoy-dartmoor/outdoor-activities/walking/where-you-can-walk" TargetMode="External"/><Relationship Id="rId1" Type="http://schemas.openxmlformats.org/officeDocument/2006/relationships/slideLayout" Target="../slideLayouts/slideLayout5.xml"/><Relationship Id="rId6" Type="http://schemas.openxmlformats.org/officeDocument/2006/relationships/hyperlink" Target="http://www.dartmoor.gov.uk/enjoy-dartmoor/outdoor-activities/horse-riding"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www.dartmoor.gov.uk/about-us/who-we-are/byelaws" TargetMode="External"/><Relationship Id="rId4" Type="http://schemas.openxmlformats.org/officeDocument/2006/relationships/hyperlink" Target="http://www.dartmoor.gov.uk/enjoy-dartmoor/outdoor-activities/camping"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11751" y="3571498"/>
            <a:ext cx="1368497" cy="294302"/>
          </a:xfrm>
        </p:spPr>
        <p:txBody>
          <a:bodyPr/>
          <a:lstStyle/>
          <a:p>
            <a:r>
              <a:rPr lang="en-GB" dirty="0"/>
              <a:t>MR SIMON LEE</a:t>
            </a:r>
          </a:p>
        </p:txBody>
      </p:sp>
      <p:sp>
        <p:nvSpPr>
          <p:cNvPr id="4" name="Text Placeholder 3"/>
          <p:cNvSpPr>
            <a:spLocks noGrp="1"/>
          </p:cNvSpPr>
          <p:nvPr>
            <p:ph type="body" sz="quarter" idx="11"/>
          </p:nvPr>
        </p:nvSpPr>
        <p:spPr>
          <a:xfrm>
            <a:off x="3577332" y="3168459"/>
            <a:ext cx="5180246" cy="405102"/>
          </a:xfrm>
        </p:spPr>
        <p:txBody>
          <a:bodyPr/>
          <a:lstStyle/>
          <a:p>
            <a:r>
              <a:rPr lang="en-GB" dirty="0"/>
              <a:t>DARTMOOR NATIONAL PARK AUTHORITY</a:t>
            </a:r>
          </a:p>
        </p:txBody>
      </p:sp>
      <p:pic>
        <p:nvPicPr>
          <p:cNvPr id="5" name="Picture 4">
            <a:extLst>
              <a:ext uri="{FF2B5EF4-FFF2-40B4-BE49-F238E27FC236}">
                <a16:creationId xmlns:a16="http://schemas.microsoft.com/office/drawing/2014/main" id="{3D3076FE-DE43-474C-A6D4-10CB418329F0}"/>
              </a:ext>
            </a:extLst>
          </p:cNvPr>
          <p:cNvPicPr>
            <a:picLocks noChangeAspect="1"/>
          </p:cNvPicPr>
          <p:nvPr/>
        </p:nvPicPr>
        <p:blipFill>
          <a:blip r:embed="rId3"/>
          <a:stretch>
            <a:fillRect/>
          </a:stretch>
        </p:blipFill>
        <p:spPr>
          <a:xfrm>
            <a:off x="4810125" y="4484077"/>
            <a:ext cx="257175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500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a:solidFill>
                  <a:schemeClr val="tx1"/>
                </a:solidFill>
              </a:rPr>
              <a:t>Farming</a:t>
            </a:r>
          </a:p>
        </p:txBody>
      </p:sp>
      <p:sp>
        <p:nvSpPr>
          <p:cNvPr id="4" name="Text Placeholder 3"/>
          <p:cNvSpPr>
            <a:spLocks noGrp="1"/>
          </p:cNvSpPr>
          <p:nvPr>
            <p:ph type="body" sz="quarter" idx="13"/>
          </p:nvPr>
        </p:nvSpPr>
        <p:spPr/>
        <p:txBody>
          <a:bodyPr/>
          <a:lstStyle/>
          <a:p>
            <a:endParaRPr lang="en-GB"/>
          </a:p>
        </p:txBody>
      </p:sp>
      <p:pic>
        <p:nvPicPr>
          <p:cNvPr id="5" name="Picture 6" descr="DSC01130"/>
          <p:cNvPicPr>
            <a:picLocks noGrp="1" noChangeAspect="1" noChangeArrowheads="1"/>
          </p:cNvPicPr>
          <p:nvPr>
            <p:ph type="pic" sz="quarter" idx="12"/>
          </p:nvPr>
        </p:nvPicPr>
        <p:blipFill>
          <a:blip r:embed="rId2" cstate="screen"/>
          <a:srcRect/>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3186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A1E9B5-B976-B2E7-2DE9-8CC8540C89B3}"/>
              </a:ext>
            </a:extLst>
          </p:cNvPr>
          <p:cNvSpPr>
            <a:spLocks noGrp="1"/>
          </p:cNvSpPr>
          <p:nvPr>
            <p:ph type="pic" sz="quarter" idx="12"/>
          </p:nvPr>
        </p:nvSpPr>
        <p:spPr/>
        <p:txBody>
          <a:bodyPr/>
          <a:lstStyle/>
          <a:p>
            <a:endParaRPr lang="en-GB" dirty="0"/>
          </a:p>
        </p:txBody>
      </p:sp>
      <p:sp>
        <p:nvSpPr>
          <p:cNvPr id="3" name="Content Placeholder 2">
            <a:extLst>
              <a:ext uri="{FF2B5EF4-FFF2-40B4-BE49-F238E27FC236}">
                <a16:creationId xmlns:a16="http://schemas.microsoft.com/office/drawing/2014/main" id="{953B4A17-1D83-F325-8519-525F8AF498D0}"/>
              </a:ext>
            </a:extLst>
          </p:cNvPr>
          <p:cNvSpPr>
            <a:spLocks noGrp="1"/>
          </p:cNvSpPr>
          <p:nvPr>
            <p:ph sz="quarter" idx="11"/>
          </p:nvPr>
        </p:nvSpPr>
        <p:spPr>
          <a:xfrm>
            <a:off x="1811722" y="2131968"/>
            <a:ext cx="8496300" cy="1295400"/>
          </a:xfrm>
        </p:spPr>
        <p:txBody>
          <a:bodyPr>
            <a:normAutofit fontScale="85000" lnSpcReduction="20000"/>
          </a:bodyPr>
          <a:lstStyle/>
          <a:p>
            <a:pPr algn="ctr"/>
            <a:r>
              <a:rPr lang="en-GB" dirty="0">
                <a:solidFill>
                  <a:schemeClr val="tx1"/>
                </a:solidFill>
              </a:rPr>
              <a:t>How can you help us conserve and support this important landscape and its communities. </a:t>
            </a:r>
          </a:p>
        </p:txBody>
      </p:sp>
      <p:sp>
        <p:nvSpPr>
          <p:cNvPr id="4" name="Text Placeholder 3">
            <a:extLst>
              <a:ext uri="{FF2B5EF4-FFF2-40B4-BE49-F238E27FC236}">
                <a16:creationId xmlns:a16="http://schemas.microsoft.com/office/drawing/2014/main" id="{C15219B2-3C7E-B8FC-8CEE-EB03E9450AF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1559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lease close ga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360" y="2336106"/>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0419" name="Picture 3" descr="Camp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5259" y="3717032"/>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share roads and bridleway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050" y="4941168"/>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5" descr="Dogs on lead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1504" y="2345284"/>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Please take litter hom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1504" y="3573016"/>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Don't feed the ponie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03904" y="4941168"/>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95600" y="1412776"/>
            <a:ext cx="6552728" cy="923330"/>
          </a:xfrm>
          <a:prstGeom prst="rect">
            <a:avLst/>
          </a:prstGeom>
          <a:noFill/>
        </p:spPr>
        <p:txBody>
          <a:bodyPr wrap="square" rtlCol="0">
            <a:spAutoFit/>
          </a:bodyPr>
          <a:lstStyle/>
          <a:p>
            <a:pPr eaLnBrk="0" fontAlgn="ctr" hangingPunct="0">
              <a:spcBef>
                <a:spcPct val="0"/>
              </a:spcBef>
              <a:spcAft>
                <a:spcPct val="0"/>
              </a:spcAft>
              <a:defRPr/>
            </a:pPr>
            <a:r>
              <a:rPr lang="en-US" altLang="en-US" dirty="0">
                <a:solidFill>
                  <a:prstClr val="black"/>
                </a:solidFill>
                <a:latin typeface="riffic_freebold"/>
                <a:cs typeface="Arial" pitchFamily="34" charset="0"/>
              </a:rPr>
              <a:t>Our Rangers care passionately about Dartmoor; it’s a unique protected landscape with rare wildlife and free roaming livestock and ponies.</a:t>
            </a:r>
          </a:p>
        </p:txBody>
      </p:sp>
      <p:sp>
        <p:nvSpPr>
          <p:cNvPr id="11" name="Title 1"/>
          <p:cNvSpPr txBox="1">
            <a:spLocks/>
          </p:cNvSpPr>
          <p:nvPr/>
        </p:nvSpPr>
        <p:spPr>
          <a:xfrm>
            <a:off x="1631504" y="188640"/>
            <a:ext cx="76200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a:solidFill>
                  <a:prstClr val="black"/>
                </a:solidFill>
                <a:latin typeface="AvantGarde Bk BT"/>
              </a:rPr>
              <a:t>Love Moor Life – Ranger code </a:t>
            </a:r>
          </a:p>
        </p:txBody>
      </p:sp>
      <p:sp>
        <p:nvSpPr>
          <p:cNvPr id="5" name="TextBox 4"/>
          <p:cNvSpPr txBox="1"/>
          <p:nvPr/>
        </p:nvSpPr>
        <p:spPr>
          <a:xfrm>
            <a:off x="2783632" y="2636912"/>
            <a:ext cx="6552728" cy="369332"/>
          </a:xfrm>
          <a:prstGeom prst="rect">
            <a:avLst/>
          </a:prstGeom>
          <a:noFill/>
        </p:spPr>
        <p:txBody>
          <a:bodyPr wrap="square" rtlCol="0">
            <a:spAutoFit/>
          </a:bodyPr>
          <a:lstStyle/>
          <a:p>
            <a:pPr>
              <a:defRPr/>
            </a:pPr>
            <a:r>
              <a:rPr lang="en-GB" dirty="0">
                <a:solidFill>
                  <a:prstClr val="black"/>
                </a:solidFill>
                <a:latin typeface="Calibri"/>
              </a:rPr>
              <a:t>Keeps dogs under close control      Close &amp; latch gates behind you</a:t>
            </a:r>
          </a:p>
        </p:txBody>
      </p:sp>
      <p:sp>
        <p:nvSpPr>
          <p:cNvPr id="13" name="Title 1"/>
          <p:cNvSpPr txBox="1">
            <a:spLocks/>
          </p:cNvSpPr>
          <p:nvPr/>
        </p:nvSpPr>
        <p:spPr>
          <a:xfrm>
            <a:off x="1783904" y="341040"/>
            <a:ext cx="76200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a:solidFill>
                  <a:prstClr val="black"/>
                </a:solidFill>
                <a:latin typeface="AvantGarde Bk BT"/>
              </a:rPr>
              <a:t> </a:t>
            </a:r>
          </a:p>
        </p:txBody>
      </p:sp>
      <p:sp>
        <p:nvSpPr>
          <p:cNvPr id="14" name="Title 1"/>
          <p:cNvSpPr txBox="1">
            <a:spLocks/>
          </p:cNvSpPr>
          <p:nvPr/>
        </p:nvSpPr>
        <p:spPr>
          <a:xfrm flipV="1">
            <a:off x="1936304" y="188640"/>
            <a:ext cx="7620000" cy="8077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a:solidFill>
                  <a:prstClr val="black"/>
                </a:solidFill>
                <a:latin typeface="AvantGarde Bk BT"/>
              </a:rPr>
              <a:t> </a:t>
            </a:r>
          </a:p>
        </p:txBody>
      </p:sp>
      <p:sp>
        <p:nvSpPr>
          <p:cNvPr id="15" name="Title 1"/>
          <p:cNvSpPr txBox="1">
            <a:spLocks/>
          </p:cNvSpPr>
          <p:nvPr/>
        </p:nvSpPr>
        <p:spPr>
          <a:xfrm>
            <a:off x="2638600" y="3804965"/>
            <a:ext cx="6716659" cy="4881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800" dirty="0">
                <a:solidFill>
                  <a:prstClr val="black"/>
                </a:solidFill>
                <a:latin typeface="Calibri"/>
              </a:rPr>
              <a:t>Bag up litter and take it home       Use a campsite or check the website </a:t>
            </a:r>
          </a:p>
        </p:txBody>
      </p:sp>
      <p:sp>
        <p:nvSpPr>
          <p:cNvPr id="16" name="Title 1"/>
          <p:cNvSpPr txBox="1">
            <a:spLocks/>
          </p:cNvSpPr>
          <p:nvPr/>
        </p:nvSpPr>
        <p:spPr>
          <a:xfrm>
            <a:off x="2783632" y="5229200"/>
            <a:ext cx="6264696"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800" dirty="0">
                <a:solidFill>
                  <a:prstClr val="black"/>
                </a:solidFill>
                <a:latin typeface="Calibri"/>
              </a:rPr>
              <a:t>Share the roads &amp; bridleways         Don`t feed the ponies</a:t>
            </a:r>
          </a:p>
        </p:txBody>
      </p:sp>
    </p:spTree>
    <p:extLst>
      <p:ext uri="{BB962C8B-B14F-4D97-AF65-F5344CB8AC3E}">
        <p14:creationId xmlns:p14="http://schemas.microsoft.com/office/powerpoint/2010/main" val="374360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leafl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6714" y="1113656"/>
            <a:ext cx="2660186" cy="5278760"/>
          </a:xfrm>
          <a:prstGeom prst="rect">
            <a:avLst/>
          </a:prstGeom>
          <a:noFill/>
          <a:ln w="12700">
            <a:solidFill>
              <a:srgbClr val="000000"/>
            </a:solid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537" y="980728"/>
            <a:ext cx="4022757" cy="5256584"/>
          </a:xfrm>
          <a:prstGeom prst="rect">
            <a:avLst/>
          </a:prstGeom>
        </p:spPr>
      </p:pic>
      <p:sp>
        <p:nvSpPr>
          <p:cNvPr id="6" name="Content Placeholder 5"/>
          <p:cNvSpPr>
            <a:spLocks noGrp="1"/>
          </p:cNvSpPr>
          <p:nvPr>
            <p:ph sz="quarter" idx="11"/>
          </p:nvPr>
        </p:nvSpPr>
        <p:spPr/>
        <p:txBody>
          <a:bodyPr/>
          <a:lstStyle/>
          <a:p>
            <a:r>
              <a:rPr lang="en-GB" sz="3200" dirty="0">
                <a:solidFill>
                  <a:schemeClr val="tx1"/>
                </a:solidFill>
                <a:latin typeface="AvantGarde Bk BT"/>
              </a:rPr>
              <a:t>Protecting ground nesting birds</a:t>
            </a:r>
          </a:p>
        </p:txBody>
      </p:sp>
    </p:spTree>
    <p:extLst>
      <p:ext uri="{BB962C8B-B14F-4D97-AF65-F5344CB8AC3E}">
        <p14:creationId xmlns:p14="http://schemas.microsoft.com/office/powerpoint/2010/main" val="171431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GB" sz="3200" dirty="0">
                <a:solidFill>
                  <a:schemeClr val="tx1"/>
                </a:solidFill>
                <a:latin typeface="AvantGarde Bk BT"/>
              </a:rPr>
              <a:t>Transferring bird nesting areas onto maps</a:t>
            </a:r>
          </a:p>
        </p:txBody>
      </p:sp>
      <p:sp>
        <p:nvSpPr>
          <p:cNvPr id="2" name="Title 1"/>
          <p:cNvSpPr>
            <a:spLocks noGrp="1"/>
          </p:cNvSpPr>
          <p:nvPr>
            <p:ph type="title" idx="4294967295"/>
          </p:nvPr>
        </p:nvSpPr>
        <p:spPr>
          <a:xfrm>
            <a:off x="3048000" y="5943600"/>
            <a:ext cx="7620000" cy="457200"/>
          </a:xfrm>
          <a:prstGeom prst="rect">
            <a:avLst/>
          </a:prstGeom>
        </p:spPr>
        <p:txBody>
          <a:bodyPr>
            <a:normAutofit fontScale="90000"/>
          </a:bodyPr>
          <a:lstStyle/>
          <a:p>
            <a:endParaRPr lang="en-GB" sz="2800" dirty="0"/>
          </a:p>
        </p:txBody>
      </p:sp>
      <p:pic>
        <p:nvPicPr>
          <p:cNvPr id="3" name="Picture 3" descr="DSCN4930"/>
          <p:cNvPicPr>
            <a:picLocks noChangeAspect="1" noChangeArrowheads="1"/>
          </p:cNvPicPr>
          <p:nvPr/>
        </p:nvPicPr>
        <p:blipFill>
          <a:blip r:embed="rId3" cstate="screen"/>
          <a:srcRect/>
          <a:stretch>
            <a:fillRect/>
          </a:stretch>
        </p:blipFill>
        <p:spPr>
          <a:xfrm>
            <a:off x="1775520" y="1052736"/>
            <a:ext cx="8712968" cy="5256584"/>
          </a:xfrm>
          <a:prstGeom prst="rect">
            <a:avLst/>
          </a:prstGeom>
          <a:noFill/>
          <a:ln/>
        </p:spPr>
      </p:pic>
    </p:spTree>
    <p:extLst>
      <p:ext uri="{BB962C8B-B14F-4D97-AF65-F5344CB8AC3E}">
        <p14:creationId xmlns:p14="http://schemas.microsoft.com/office/powerpoint/2010/main" val="284227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99392"/>
            <a:ext cx="7620000" cy="457200"/>
          </a:xfrm>
        </p:spPr>
        <p:txBody>
          <a:bodyPr>
            <a:normAutofit fontScale="90000"/>
          </a:bodyPr>
          <a:lstStyle/>
          <a:p>
            <a:r>
              <a:rPr lang="en-GB" sz="3600" dirty="0">
                <a:latin typeface="AvantGarde Bk BT"/>
              </a:rPr>
              <a:t>Managing erosion and the temptation of ‘open landscape’</a:t>
            </a:r>
            <a:br>
              <a:rPr lang="en-GB" dirty="0">
                <a:latin typeface="AvantGarde Bk BT"/>
              </a:rPr>
            </a:br>
            <a:endParaRPr lang="en-GB" dirty="0"/>
          </a:p>
        </p:txBody>
      </p:sp>
      <p:pic>
        <p:nvPicPr>
          <p:cNvPr id="3" name="Picture 4" descr="buckfastleigh moor 220205"/>
          <p:cNvPicPr>
            <a:picLocks noChangeAspect="1" noChangeArrowheads="1"/>
          </p:cNvPicPr>
          <p:nvPr/>
        </p:nvPicPr>
        <p:blipFill>
          <a:blip r:embed="rId2" cstate="screen"/>
          <a:srcRect/>
          <a:stretch>
            <a:fillRect/>
          </a:stretch>
        </p:blipFill>
        <p:spPr>
          <a:xfrm>
            <a:off x="1524000" y="1016762"/>
            <a:ext cx="9144000" cy="5348146"/>
          </a:xfrm>
          <a:prstGeom prst="rect">
            <a:avLst/>
          </a:prstGeom>
          <a:noFill/>
          <a:ln/>
        </p:spPr>
      </p:pic>
    </p:spTree>
    <p:extLst>
      <p:ext uri="{BB962C8B-B14F-4D97-AF65-F5344CB8AC3E}">
        <p14:creationId xmlns:p14="http://schemas.microsoft.com/office/powerpoint/2010/main" val="175639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sz="3200" dirty="0">
                <a:solidFill>
                  <a:schemeClr val="tx1"/>
                </a:solidFill>
                <a:latin typeface="AvantGarde Bk BT"/>
              </a:rPr>
              <a:t>Choosing the easier route</a:t>
            </a:r>
          </a:p>
          <a:p>
            <a:endParaRPr lang="en-GB" dirty="0"/>
          </a:p>
        </p:txBody>
      </p:sp>
      <p:pic>
        <p:nvPicPr>
          <p:cNvPr id="4" name="Picture 7" descr="StraightLineNavigation"/>
          <p:cNvPicPr>
            <a:picLocks noGrp="1" noChangeAspect="1" noChangeArrowheads="1"/>
          </p:cNvPicPr>
          <p:nvPr>
            <p:ph sz="quarter" idx="12"/>
          </p:nvPr>
        </p:nvPicPr>
        <p:blipFill>
          <a:blip r:embed="rId2" cstate="screen"/>
          <a:srcRect/>
          <a:stretch>
            <a:fillRect/>
          </a:stretch>
        </p:blipFill>
        <p:spPr>
          <a:xfrm>
            <a:off x="1775522" y="997783"/>
            <a:ext cx="8640959" cy="5383968"/>
          </a:xfrm>
          <a:prstGeom prst="rect">
            <a:avLst/>
          </a:prstGeom>
          <a:noFill/>
          <a:ln/>
        </p:spPr>
      </p:pic>
    </p:spTree>
    <p:extLst>
      <p:ext uri="{BB962C8B-B14F-4D97-AF65-F5344CB8AC3E}">
        <p14:creationId xmlns:p14="http://schemas.microsoft.com/office/powerpoint/2010/main" val="551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992313" y="44624"/>
            <a:ext cx="8496300" cy="1584176"/>
          </a:xfrm>
        </p:spPr>
        <p:txBody>
          <a:bodyPr/>
          <a:lstStyle/>
          <a:p>
            <a:r>
              <a:rPr lang="en-GB" sz="3200" dirty="0">
                <a:solidFill>
                  <a:schemeClr val="tx1"/>
                </a:solidFill>
              </a:rPr>
              <a:t>Donate for Dartmoor</a:t>
            </a:r>
          </a:p>
        </p:txBody>
      </p:sp>
      <p:sp>
        <p:nvSpPr>
          <p:cNvPr id="3" name="Content Placeholder 2"/>
          <p:cNvSpPr>
            <a:spLocks noGrp="1"/>
          </p:cNvSpPr>
          <p:nvPr>
            <p:ph sz="quarter" idx="12"/>
          </p:nvPr>
        </p:nvSpPr>
        <p:spPr>
          <a:xfrm>
            <a:off x="1992313" y="1196753"/>
            <a:ext cx="8496300" cy="5184999"/>
          </a:xfrm>
        </p:spPr>
        <p:txBody>
          <a:bodyPr/>
          <a:lstStyle/>
          <a:p>
            <a:pPr marL="457200" lvl="1" indent="0">
              <a:buNone/>
            </a:pPr>
            <a:r>
              <a:rPr lang="en-GB" dirty="0"/>
              <a:t>The National Park is challenged by Government to bring in more funding. The Donate for Dartmoor scheme is aimed at predominately recreational users. </a:t>
            </a:r>
          </a:p>
          <a:p>
            <a:pPr marL="457200" lvl="1" indent="0">
              <a:buNone/>
            </a:pPr>
            <a:endParaRPr lang="en-GB" dirty="0"/>
          </a:p>
          <a:p>
            <a:pPr marL="457200" lvl="1" indent="0">
              <a:buNone/>
            </a:pPr>
            <a:r>
              <a:rPr lang="en-GB" dirty="0"/>
              <a:t>People can donate their:</a:t>
            </a:r>
          </a:p>
          <a:p>
            <a:pPr marL="457200" lvl="1" indent="0">
              <a:buNone/>
            </a:pPr>
            <a:endParaRPr lang="en-GB" b="1" dirty="0"/>
          </a:p>
          <a:p>
            <a:pPr marL="457200" lvl="1" indent="0">
              <a:buNone/>
            </a:pPr>
            <a:r>
              <a:rPr lang="en-GB" b="1" dirty="0"/>
              <a:t>Money</a:t>
            </a:r>
            <a:r>
              <a:rPr lang="en-GB" dirty="0"/>
              <a:t> – to help fund projects</a:t>
            </a:r>
          </a:p>
          <a:p>
            <a:pPr marL="457200" lvl="1" indent="0">
              <a:buNone/>
            </a:pPr>
            <a:endParaRPr lang="en-GB" b="1" dirty="0"/>
          </a:p>
          <a:p>
            <a:pPr marL="457200" lvl="1" indent="0">
              <a:buNone/>
            </a:pPr>
            <a:r>
              <a:rPr lang="en-GB" b="1" dirty="0"/>
              <a:t>Time</a:t>
            </a:r>
            <a:r>
              <a:rPr lang="en-GB" dirty="0"/>
              <a:t> – to help with Volunteering tasks</a:t>
            </a:r>
          </a:p>
        </p:txBody>
      </p:sp>
    </p:spTree>
    <p:extLst>
      <p:ext uri="{BB962C8B-B14F-4D97-AF65-F5344CB8AC3E}">
        <p14:creationId xmlns:p14="http://schemas.microsoft.com/office/powerpoint/2010/main" val="348802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r>
              <a:rPr lang="en-GB" sz="3200" dirty="0">
                <a:solidFill>
                  <a:schemeClr val="tx1"/>
                </a:solidFill>
                <a:latin typeface="AvantGarde Bk BT"/>
              </a:rPr>
              <a:t>Donate for Dartmoor </a:t>
            </a:r>
          </a:p>
        </p:txBody>
      </p:sp>
      <p:sp>
        <p:nvSpPr>
          <p:cNvPr id="8" name="Content Placeholder 7"/>
          <p:cNvSpPr>
            <a:spLocks noGrp="1"/>
          </p:cNvSpPr>
          <p:nvPr>
            <p:ph sz="quarter" idx="12"/>
          </p:nvPr>
        </p:nvSpPr>
        <p:spPr>
          <a:xfrm>
            <a:off x="1775521" y="1052736"/>
            <a:ext cx="8713093" cy="5544616"/>
          </a:xfrm>
        </p:spPr>
        <p:txBody>
          <a:bodyPr/>
          <a:lstStyle/>
          <a:p>
            <a:pPr>
              <a:buFont typeface="Arial" pitchFamily="34" charset="0"/>
              <a:buChar char="•"/>
            </a:pPr>
            <a:r>
              <a:rPr lang="en-GB" sz="3300" dirty="0"/>
              <a:t>The “Donate for Dartmoor” initiative is a voluntary donation scheme - participants taking part in </a:t>
            </a:r>
            <a:r>
              <a:rPr lang="en-GB" sz="3300" b="1" dirty="0"/>
              <a:t>all organised events </a:t>
            </a:r>
            <a:r>
              <a:rPr lang="en-GB" sz="3300" dirty="0"/>
              <a:t>are </a:t>
            </a:r>
            <a:r>
              <a:rPr lang="en-GB" sz="3300" i="1" dirty="0"/>
              <a:t>invited</a:t>
            </a:r>
            <a:r>
              <a:rPr lang="en-GB" sz="3300" dirty="0"/>
              <a:t> to make a £2 donation in addition to their entry fee</a:t>
            </a:r>
          </a:p>
          <a:p>
            <a:pPr>
              <a:buFont typeface="Arial" pitchFamily="34" charset="0"/>
              <a:buChar char="•"/>
            </a:pPr>
            <a:r>
              <a:rPr lang="en-GB" sz="3300" dirty="0"/>
              <a:t>The Ten Tors Policy Committee supports this scheme </a:t>
            </a:r>
          </a:p>
          <a:p>
            <a:pPr>
              <a:buFont typeface="Arial" pitchFamily="34" charset="0"/>
              <a:buChar char="•"/>
            </a:pPr>
            <a:r>
              <a:rPr lang="en-GB" sz="3300" dirty="0"/>
              <a:t>Donations will be ring-fenced and used for practical access repairs and improvements, as well as to support conservation projects</a:t>
            </a:r>
          </a:p>
          <a:p>
            <a:endParaRPr lang="en-GB" dirty="0"/>
          </a:p>
        </p:txBody>
      </p:sp>
    </p:spTree>
    <p:extLst>
      <p:ext uri="{BB962C8B-B14F-4D97-AF65-F5344CB8AC3E}">
        <p14:creationId xmlns:p14="http://schemas.microsoft.com/office/powerpoint/2010/main" val="33581122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sz="3200" dirty="0">
                <a:solidFill>
                  <a:schemeClr val="tx1"/>
                </a:solidFill>
                <a:latin typeface="AvantGarde Bk BT"/>
              </a:rPr>
              <a:t>Standon Bridge </a:t>
            </a:r>
          </a:p>
        </p:txBody>
      </p:sp>
      <p:pic>
        <p:nvPicPr>
          <p:cNvPr id="5939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207569" y="1268761"/>
            <a:ext cx="803841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6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1524002" y="980729"/>
            <a:ext cx="9143999" cy="5400601"/>
          </a:xfrm>
        </p:spPr>
      </p:pic>
      <p:sp>
        <p:nvSpPr>
          <p:cNvPr id="5" name="Content Placeholder 1"/>
          <p:cNvSpPr>
            <a:spLocks noGrp="1"/>
          </p:cNvSpPr>
          <p:nvPr>
            <p:ph sz="quarter" idx="4294967295"/>
          </p:nvPr>
        </p:nvSpPr>
        <p:spPr>
          <a:xfrm>
            <a:off x="1524000" y="980728"/>
            <a:ext cx="9144000" cy="1512168"/>
          </a:xfrm>
          <a:prstGeom prst="rect">
            <a:avLst/>
          </a:prstGeom>
        </p:spPr>
        <p:txBody>
          <a:bodyPr/>
          <a:lstStyle/>
          <a:p>
            <a:pPr marL="0" indent="0" algn="ctr">
              <a:buNone/>
            </a:pPr>
            <a:r>
              <a:rPr lang="en-US" dirty="0"/>
              <a:t>Simon Lee Head Ranger </a:t>
            </a:r>
          </a:p>
        </p:txBody>
      </p:sp>
      <p:sp>
        <p:nvSpPr>
          <p:cNvPr id="6" name="Rectangle 5"/>
          <p:cNvSpPr/>
          <p:nvPr/>
        </p:nvSpPr>
        <p:spPr>
          <a:xfrm>
            <a:off x="1919536" y="188641"/>
            <a:ext cx="7344816" cy="584775"/>
          </a:xfrm>
          <a:prstGeom prst="rect">
            <a:avLst/>
          </a:prstGeom>
        </p:spPr>
        <p:txBody>
          <a:bodyPr wrap="square">
            <a:spAutoFit/>
          </a:bodyPr>
          <a:lstStyle/>
          <a:p>
            <a:pPr algn="ctr">
              <a:spcBef>
                <a:spcPct val="20000"/>
              </a:spcBef>
              <a:defRPr/>
            </a:pPr>
            <a:r>
              <a:rPr lang="en-US" sz="3200" dirty="0">
                <a:solidFill>
                  <a:prstClr val="black"/>
                </a:solidFill>
                <a:latin typeface="AvantGarde Bk BT"/>
              </a:rPr>
              <a:t>Ten Tors Team Managers’ Presentation </a:t>
            </a:r>
          </a:p>
        </p:txBody>
      </p:sp>
    </p:spTree>
    <p:extLst>
      <p:ext uri="{BB962C8B-B14F-4D97-AF65-F5344CB8AC3E}">
        <p14:creationId xmlns:p14="http://schemas.microsoft.com/office/powerpoint/2010/main" val="401909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847850" y="0"/>
            <a:ext cx="8496300" cy="1295400"/>
          </a:xfrm>
        </p:spPr>
        <p:txBody>
          <a:bodyPr/>
          <a:lstStyle/>
          <a:p>
            <a:r>
              <a:rPr lang="en-GB" sz="3200" dirty="0">
                <a:solidFill>
                  <a:schemeClr val="tx1"/>
                </a:solidFill>
                <a:latin typeface="AvantGarde Bk BT"/>
              </a:rPr>
              <a:t>How does it work?</a:t>
            </a:r>
          </a:p>
          <a:p>
            <a:endParaRPr lang="en-GB" dirty="0"/>
          </a:p>
        </p:txBody>
      </p:sp>
      <p:pic>
        <p:nvPicPr>
          <p:cNvPr id="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631504" y="980728"/>
            <a:ext cx="892899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64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6"/>
          </p:nvPr>
        </p:nvSpPr>
        <p:spPr/>
        <p:txBody>
          <a:bodyPr/>
          <a:lstStyle/>
          <a:p>
            <a:r>
              <a:rPr lang="en-GB" sz="3200" dirty="0">
                <a:solidFill>
                  <a:schemeClr val="tx1"/>
                </a:solidFill>
              </a:rPr>
              <a:t>Donate for Dartmoor - help</a:t>
            </a:r>
          </a:p>
        </p:txBody>
      </p:sp>
      <p:pic>
        <p:nvPicPr>
          <p:cNvPr id="20" name="Picture 2" descr="M:\Ten tors 2017 &amp; work groups\IMG_1127.JPG"/>
          <p:cNvPicPr>
            <a:picLocks noGrp="1" noChangeAspect="1" noChangeArrowheads="1"/>
          </p:cNvPicPr>
          <p:nvPr>
            <p:ph type="pic" sz="quarter" idx="12"/>
          </p:nvPr>
        </p:nvPicPr>
        <p:blipFill>
          <a:blip r:embed="rId2" cstate="print">
            <a:extLst>
              <a:ext uri="{28A0092B-C50C-407E-A947-70E740481C1C}">
                <a14:useLocalDpi xmlns:a14="http://schemas.microsoft.com/office/drawing/2010/main" val="0"/>
              </a:ext>
            </a:extLst>
          </a:blip>
          <a:srcRect l="176" r="176"/>
          <a:stretch>
            <a:fillRect/>
          </a:stretch>
        </p:blipFill>
        <p:spPr bwMode="auto">
          <a:xfrm>
            <a:off x="1991544" y="1484784"/>
            <a:ext cx="2520280" cy="38884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Ten tors 2017 &amp; work groups\IMG_1121.JPG"/>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l="176" r="176"/>
          <a:stretch>
            <a:fillRect/>
          </a:stretch>
        </p:blipFill>
        <p:spPr bwMode="auto">
          <a:xfrm>
            <a:off x="4799856" y="1484784"/>
            <a:ext cx="252028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Ten tors 2017 &amp; work groups\IMG_1129.JPG"/>
          <p:cNvPicPr>
            <a:picLocks noGrp="1" noChangeAspect="1" noChangeArrowheads="1"/>
          </p:cNvPicPr>
          <p:nvPr>
            <p:ph type="pic" sz="quarter" idx="14"/>
          </p:nvPr>
        </p:nvPicPr>
        <p:blipFill>
          <a:blip r:embed="rId4" cstate="print">
            <a:extLst>
              <a:ext uri="{28A0092B-C50C-407E-A947-70E740481C1C}">
                <a14:useLocalDpi xmlns:a14="http://schemas.microsoft.com/office/drawing/2010/main" val="0"/>
              </a:ext>
            </a:extLst>
          </a:blip>
          <a:srcRect l="176" r="176"/>
          <a:stretch>
            <a:fillRect/>
          </a:stretch>
        </p:blipFill>
        <p:spPr bwMode="auto">
          <a:xfrm>
            <a:off x="7536160" y="1484784"/>
            <a:ext cx="252028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7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20110715-ThomasDobner-DNPA-PowerPoint-slide15.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1524000" y="1040086"/>
            <a:ext cx="9144000" cy="5341242"/>
          </a:xfrm>
        </p:spPr>
      </p:pic>
    </p:spTree>
    <p:extLst>
      <p:ext uri="{BB962C8B-B14F-4D97-AF65-F5344CB8AC3E}">
        <p14:creationId xmlns:p14="http://schemas.microsoft.com/office/powerpoint/2010/main" val="230807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0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sz="3600" dirty="0">
                <a:solidFill>
                  <a:schemeClr val="tx1"/>
                </a:solidFill>
              </a:rPr>
              <a:t>What makes Dartmoor special?</a:t>
            </a:r>
          </a:p>
          <a:p>
            <a:endParaRPr lang="en-GB" dirty="0"/>
          </a:p>
        </p:txBody>
      </p:sp>
      <p:sp>
        <p:nvSpPr>
          <p:cNvPr id="9" name="Rectangle 3"/>
          <p:cNvSpPr txBox="1">
            <a:spLocks noChangeArrowheads="1"/>
          </p:cNvSpPr>
          <p:nvPr/>
        </p:nvSpPr>
        <p:spPr>
          <a:xfrm>
            <a:off x="1956068" y="2276872"/>
            <a:ext cx="8382000" cy="4029472"/>
          </a:xfrm>
          <a:prstGeom prst="rect">
            <a:avLst/>
          </a:prstGeom>
        </p:spPr>
        <p:txBody>
          <a:bodyPr/>
          <a:lstStyle/>
          <a:p>
            <a:pPr marL="342900" indent="-342900" algn="ctr">
              <a:spcBef>
                <a:spcPct val="20000"/>
              </a:spcBef>
              <a:buFont typeface="Arial" pitchFamily="34" charset="0"/>
              <a:buChar char="•"/>
              <a:defRPr/>
            </a:pPr>
            <a:r>
              <a:rPr lang="en-US" sz="3200" dirty="0">
                <a:solidFill>
                  <a:prstClr val="black"/>
                </a:solidFill>
                <a:latin typeface="Calibri"/>
              </a:rPr>
              <a:t>In terms of its ecological and cultural heritage, Dartmoor is of </a:t>
            </a:r>
            <a:r>
              <a:rPr lang="en-US" sz="3200" b="1" dirty="0">
                <a:solidFill>
                  <a:prstClr val="black"/>
                </a:solidFill>
                <a:latin typeface="Calibri"/>
              </a:rPr>
              <a:t>international importance </a:t>
            </a:r>
            <a:r>
              <a:rPr lang="en-US" sz="3200" dirty="0">
                <a:solidFill>
                  <a:prstClr val="black"/>
                </a:solidFill>
                <a:latin typeface="Calibri"/>
              </a:rPr>
              <a:t>for its:</a:t>
            </a:r>
          </a:p>
          <a:p>
            <a:pPr marL="342900" indent="-342900">
              <a:spcBef>
                <a:spcPct val="20000"/>
              </a:spcBef>
              <a:buFont typeface="Arial" pitchFamily="34" charset="0"/>
              <a:buChar char="•"/>
              <a:defRPr/>
            </a:pPr>
            <a:endParaRPr lang="en-US" sz="3200" dirty="0">
              <a:solidFill>
                <a:prstClr val="black"/>
              </a:solidFill>
              <a:latin typeface="Calibri"/>
            </a:endParaRPr>
          </a:p>
          <a:p>
            <a:pPr marL="342900" indent="-342900">
              <a:spcBef>
                <a:spcPct val="20000"/>
              </a:spcBef>
              <a:buFont typeface="Arial" pitchFamily="34" charset="0"/>
              <a:buChar char="•"/>
              <a:defRPr/>
            </a:pPr>
            <a:endParaRPr lang="en-US" sz="3200" dirty="0">
              <a:solidFill>
                <a:prstClr val="black"/>
              </a:solidFill>
              <a:latin typeface="Calibri"/>
            </a:endParaRPr>
          </a:p>
        </p:txBody>
      </p:sp>
    </p:spTree>
    <p:extLst>
      <p:ext uri="{BB962C8B-B14F-4D97-AF65-F5344CB8AC3E}">
        <p14:creationId xmlns:p14="http://schemas.microsoft.com/office/powerpoint/2010/main" val="284810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600" y="155926"/>
            <a:ext cx="6912768" cy="584776"/>
          </a:xfrm>
          <a:prstGeom prst="rect">
            <a:avLst/>
          </a:prstGeom>
          <a:noFill/>
        </p:spPr>
        <p:txBody>
          <a:bodyPr wrap="square" rtlCol="0">
            <a:spAutoFit/>
          </a:bodyPr>
          <a:lstStyle/>
          <a:p>
            <a:pPr>
              <a:defRPr/>
            </a:pPr>
            <a:r>
              <a:rPr lang="en-GB" sz="3200" dirty="0">
                <a:solidFill>
                  <a:prstClr val="black"/>
                </a:solidFill>
                <a:latin typeface="AvantGarde Bk BT" charset="0"/>
              </a:rPr>
              <a:t>Southernmost blanket bogs in Europe</a:t>
            </a:r>
            <a:endParaRPr lang="en-US" sz="3200" dirty="0">
              <a:solidFill>
                <a:prstClr val="black"/>
              </a:solidFill>
              <a:latin typeface="Calibri"/>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1504" y="1052736"/>
            <a:ext cx="9145016" cy="5064562"/>
          </a:xfrm>
          <a:prstGeom prst="rect">
            <a:avLst/>
          </a:prstGeom>
        </p:spPr>
      </p:pic>
    </p:spTree>
    <p:extLst>
      <p:ext uri="{BB962C8B-B14F-4D97-AF65-F5344CB8AC3E}">
        <p14:creationId xmlns:p14="http://schemas.microsoft.com/office/powerpoint/2010/main" val="42528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7B8A-09ED-0884-F648-B28ACCD4EDCF}"/>
              </a:ext>
            </a:extLst>
          </p:cNvPr>
          <p:cNvSpPr>
            <a:spLocks noGrp="1"/>
          </p:cNvSpPr>
          <p:nvPr>
            <p:ph type="title"/>
          </p:nvPr>
        </p:nvSpPr>
        <p:spPr>
          <a:xfrm>
            <a:off x="1847528" y="116632"/>
            <a:ext cx="7620000" cy="457200"/>
          </a:xfrm>
        </p:spPr>
        <p:txBody>
          <a:bodyPr>
            <a:normAutofit fontScale="90000"/>
          </a:bodyPr>
          <a:lstStyle/>
          <a:p>
            <a:r>
              <a:rPr lang="en-GB" sz="3600" dirty="0"/>
              <a:t>Over 20,000 archaeological sites</a:t>
            </a:r>
          </a:p>
        </p:txBody>
      </p:sp>
      <p:pic>
        <p:nvPicPr>
          <p:cNvPr id="3" name="Picture Placeholder 4" descr="Dartmoorbanner-RH-72dpi">
            <a:extLst>
              <a:ext uri="{FF2B5EF4-FFF2-40B4-BE49-F238E27FC236}">
                <a16:creationId xmlns:a16="http://schemas.microsoft.com/office/drawing/2014/main" id="{8387EA29-5E34-400A-5148-5517FC8B5845}"/>
              </a:ext>
            </a:extLst>
          </p:cNvPr>
          <p:cNvPicPr>
            <a:picLocks noChangeAspect="1" noChangeArrowheads="1"/>
          </p:cNvPicPr>
          <p:nvPr/>
        </p:nvPicPr>
        <p:blipFill>
          <a:blip r:embed="rId3" cstate="screen"/>
          <a:srcRect/>
          <a:stretch>
            <a:fillRect/>
          </a:stretch>
        </p:blipFill>
        <p:spPr>
          <a:xfrm>
            <a:off x="1524000" y="980728"/>
            <a:ext cx="9144000" cy="5420072"/>
          </a:xfrm>
          <a:prstGeom prst="rect">
            <a:avLst/>
          </a:prstGeom>
          <a:noFill/>
        </p:spPr>
      </p:pic>
    </p:spTree>
    <p:extLst>
      <p:ext uri="{BB962C8B-B14F-4D97-AF65-F5344CB8AC3E}">
        <p14:creationId xmlns:p14="http://schemas.microsoft.com/office/powerpoint/2010/main" val="408350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r>
              <a:rPr lang="en-GB" sz="3600" dirty="0">
                <a:solidFill>
                  <a:schemeClr val="tx1"/>
                </a:solidFill>
              </a:rPr>
              <a:t>Upland Heaths</a:t>
            </a:r>
          </a:p>
        </p:txBody>
      </p:sp>
      <p:sp>
        <p:nvSpPr>
          <p:cNvPr id="14" name="Text Placeholder 13"/>
          <p:cNvSpPr>
            <a:spLocks noGrp="1"/>
          </p:cNvSpPr>
          <p:nvPr>
            <p:ph type="body" sz="quarter" idx="13"/>
          </p:nvPr>
        </p:nvSpPr>
        <p:spPr/>
        <p:txBody>
          <a:bodyPr/>
          <a:lstStyle/>
          <a:p>
            <a:endParaRPr lang="en-GB"/>
          </a:p>
        </p:txBody>
      </p:sp>
      <p:pic>
        <p:nvPicPr>
          <p:cNvPr id="15" name="Picture 4" descr="CM-HM-29-DNPA"/>
          <p:cNvPicPr>
            <a:picLocks noGrp="1" noChangeAspect="1" noChangeArrowheads="1"/>
          </p:cNvPicPr>
          <p:nvPr>
            <p:ph type="pic" sz="quarter" idx="12"/>
          </p:nvPr>
        </p:nvPicPr>
        <p:blipFill>
          <a:blip r:embed="rId2" cstate="screen"/>
          <a:srcRect/>
          <a:stretch>
            <a:fillRect/>
          </a:stretch>
        </p:blipFill>
        <p:spPr>
          <a:noFill/>
        </p:spPr>
      </p:pic>
    </p:spTree>
    <p:extLst>
      <p:ext uri="{BB962C8B-B14F-4D97-AF65-F5344CB8AC3E}">
        <p14:creationId xmlns:p14="http://schemas.microsoft.com/office/powerpoint/2010/main" val="293166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nh-b-8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9976" y="3789040"/>
            <a:ext cx="4788024" cy="26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9840" y="195137"/>
            <a:ext cx="7452320" cy="584775"/>
          </a:xfrm>
          <a:prstGeom prst="rect">
            <a:avLst/>
          </a:prstGeom>
          <a:noFill/>
        </p:spPr>
        <p:txBody>
          <a:bodyPr wrap="square" rtlCol="0">
            <a:spAutoFit/>
          </a:bodyPr>
          <a:lstStyle/>
          <a:p>
            <a:pPr>
              <a:defRPr/>
            </a:pPr>
            <a:r>
              <a:rPr lang="en-US" sz="3200" dirty="0">
                <a:solidFill>
                  <a:prstClr val="black"/>
                </a:solidFill>
                <a:latin typeface="AvantGarde Bk BT" charset="0"/>
              </a:rPr>
              <a:t>Important for ground nesting birds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654" y="1052737"/>
            <a:ext cx="4356322" cy="2736304"/>
          </a:xfrm>
          <a:prstGeom prst="rect">
            <a:avLst/>
          </a:prstGeom>
        </p:spPr>
      </p:pic>
      <p:sp>
        <p:nvSpPr>
          <p:cNvPr id="5" name="TextBox 4"/>
          <p:cNvSpPr txBox="1"/>
          <p:nvPr/>
        </p:nvSpPr>
        <p:spPr>
          <a:xfrm>
            <a:off x="1847528" y="4354253"/>
            <a:ext cx="1452064" cy="276999"/>
          </a:xfrm>
          <a:prstGeom prst="rect">
            <a:avLst/>
          </a:prstGeom>
          <a:noFill/>
        </p:spPr>
        <p:txBody>
          <a:bodyPr wrap="none" rtlCol="0">
            <a:spAutoFit/>
          </a:bodyPr>
          <a:lstStyle/>
          <a:p>
            <a:pPr>
              <a:defRPr/>
            </a:pPr>
            <a:r>
              <a:rPr lang="en-GB" sz="1200" dirty="0">
                <a:solidFill>
                  <a:prstClr val="black"/>
                </a:solidFill>
                <a:latin typeface="Calibri"/>
              </a:rPr>
              <a:t>© Nick Baker / RSPB</a:t>
            </a:r>
          </a:p>
        </p:txBody>
      </p:sp>
      <p:pic>
        <p:nvPicPr>
          <p:cNvPr id="6" name="Picture 5" descr="A bird sitting on a log&#10;&#10;Description automatically generated with medium confidence">
            <a:extLst>
              <a:ext uri="{FF2B5EF4-FFF2-40B4-BE49-F238E27FC236}">
                <a16:creationId xmlns:a16="http://schemas.microsoft.com/office/drawing/2014/main" id="{AE84054F-8A85-48E0-95FE-7238EFFA75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789041"/>
            <a:ext cx="4355974" cy="2621919"/>
          </a:xfrm>
          <a:prstGeom prst="rect">
            <a:avLst/>
          </a:prstGeom>
        </p:spPr>
      </p:pic>
      <p:pic>
        <p:nvPicPr>
          <p:cNvPr id="8" name="Content Placeholder 5" descr="A bird standing in the grass&#10;&#10;Description automatically generated with medium confidence">
            <a:extLst>
              <a:ext uri="{FF2B5EF4-FFF2-40B4-BE49-F238E27FC236}">
                <a16:creationId xmlns:a16="http://schemas.microsoft.com/office/drawing/2014/main" id="{FCD3CB5C-D2C3-4954-A013-C5374BF55A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9975" y="1052736"/>
            <a:ext cx="4788024" cy="2736305"/>
          </a:xfrm>
          <a:prstGeom prst="rect">
            <a:avLst/>
          </a:prstGeom>
        </p:spPr>
      </p:pic>
    </p:spTree>
    <p:extLst>
      <p:ext uri="{BB962C8B-B14F-4D97-AF65-F5344CB8AC3E}">
        <p14:creationId xmlns:p14="http://schemas.microsoft.com/office/powerpoint/2010/main" val="382893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sz="3600" dirty="0">
                <a:solidFill>
                  <a:schemeClr val="tx1"/>
                </a:solidFill>
              </a:rPr>
              <a:t>Upland Oak woodlands </a:t>
            </a:r>
          </a:p>
        </p:txBody>
      </p:sp>
      <p:sp>
        <p:nvSpPr>
          <p:cNvPr id="4" name="Text Placeholder 3"/>
          <p:cNvSpPr>
            <a:spLocks noGrp="1"/>
          </p:cNvSpPr>
          <p:nvPr>
            <p:ph type="body" sz="quarter" idx="13"/>
          </p:nvPr>
        </p:nvSpPr>
        <p:spPr/>
        <p:txBody>
          <a:bodyPr/>
          <a:lstStyle/>
          <a:p>
            <a:endParaRPr lang="en-GB"/>
          </a:p>
        </p:txBody>
      </p:sp>
      <p:pic>
        <p:nvPicPr>
          <p:cNvPr id="5" name="Picture 5" descr="DSC00049"/>
          <p:cNvPicPr>
            <a:picLocks noGrp="1" noChangeAspect="1" noChangeArrowheads="1"/>
          </p:cNvPicPr>
          <p:nvPr>
            <p:ph type="pic" sz="quarter" idx="12"/>
          </p:nvPr>
        </p:nvPicPr>
        <p:blipFill>
          <a:blip r:embed="rId2" cstate="screen"/>
          <a:srcRect/>
          <a:stretch>
            <a:fillRect/>
          </a:stretch>
        </p:blipFill>
        <p:spPr>
          <a:noFill/>
        </p:spPr>
      </p:pic>
    </p:spTree>
    <p:extLst>
      <p:ext uri="{BB962C8B-B14F-4D97-AF65-F5344CB8AC3E}">
        <p14:creationId xmlns:p14="http://schemas.microsoft.com/office/powerpoint/2010/main" val="2032251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Widescreen</PresentationFormat>
  <Paragraphs>65</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AvantGarde Bk BT</vt:lpstr>
      <vt:lpstr>Calibri</vt:lpstr>
      <vt:lpstr>Calibri Light</vt:lpstr>
      <vt:lpstr>riffic_freebold</vt:lpstr>
      <vt:lpstr>Office Theme</vt:lpstr>
      <vt:lpstr>PowerPoint Presentation</vt:lpstr>
      <vt:lpstr>PowerPoint Presentation</vt:lpstr>
      <vt:lpstr>PowerPoint Presentation</vt:lpstr>
      <vt:lpstr>PowerPoint Presentation</vt:lpstr>
      <vt:lpstr>PowerPoint Presentation</vt:lpstr>
      <vt:lpstr>Over 20,000 archaeological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erosion and the temptation of ‘open landscape’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Rachel Capt (SWHQ-TenTors-SO3)</dc:creator>
  <cp:lastModifiedBy>Robb, Rachel Capt (SWHQ-TenTors-SO3)</cp:lastModifiedBy>
  <cp:revision>1</cp:revision>
  <dcterms:created xsi:type="dcterms:W3CDTF">2023-10-11T13:17:11Z</dcterms:created>
  <dcterms:modified xsi:type="dcterms:W3CDTF">2023-10-11T13:23:24Z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a60473-494b-4586-a1bb-b0e663054676_Enabled">
    <vt:lpwstr>true</vt:lpwstr>
  </property>
  <property fmtid="{D5CDD505-2E9C-101B-9397-08002B2CF9AE}" pid="3" name="MSIP_Label_d8a60473-494b-4586-a1bb-b0e663054676_SetDate">
    <vt:lpwstr>2023-10-11T13:23:24Z</vt:lpwstr>
  </property>
  <property fmtid="{D5CDD505-2E9C-101B-9397-08002B2CF9AE}" pid="4" name="MSIP_Label_d8a60473-494b-4586-a1bb-b0e663054676_Method">
    <vt:lpwstr>Privileged</vt:lpwstr>
  </property>
  <property fmtid="{D5CDD505-2E9C-101B-9397-08002B2CF9AE}" pid="5" name="MSIP_Label_d8a60473-494b-4586-a1bb-b0e663054676_Name">
    <vt:lpwstr>MOD-1-O-‘UNMARKED’</vt:lpwstr>
  </property>
  <property fmtid="{D5CDD505-2E9C-101B-9397-08002B2CF9AE}" pid="6" name="MSIP_Label_d8a60473-494b-4586-a1bb-b0e663054676_SiteId">
    <vt:lpwstr>be7760ed-5953-484b-ae95-d0a16dfa09e5</vt:lpwstr>
  </property>
  <property fmtid="{D5CDD505-2E9C-101B-9397-08002B2CF9AE}" pid="7" name="MSIP_Label_d8a60473-494b-4586-a1bb-b0e663054676_ActionId">
    <vt:lpwstr>ed3b9ac7-3769-4d71-a8f5-5a82c9f33a85</vt:lpwstr>
  </property>
  <property fmtid="{D5CDD505-2E9C-101B-9397-08002B2CF9AE}" pid="8" name="MSIP_Label_d8a60473-494b-4586-a1bb-b0e663054676_ContentBits">
    <vt:lpwstr>0</vt:lpwstr>
  </property>
</Properties>
</file>