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5" r:id="rId7"/>
    <p:sldId id="264" r:id="rId8"/>
    <p:sldId id="261" r:id="rId9"/>
    <p:sldId id="262" r:id="rId10"/>
    <p:sldId id="271" r:id="rId11"/>
    <p:sldId id="263" r:id="rId12"/>
    <p:sldId id="266" r:id="rId13"/>
    <p:sldId id="267" r:id="rId14"/>
    <p:sldId id="269" r:id="rId15"/>
    <p:sldId id="270" r:id="rId16"/>
    <p:sldId id="272"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9CC8157-A706-465C-BD74-5FFB88E505E6}" type="datetimeFigureOut">
              <a:rPr lang="en-US" smtClean="0"/>
              <a:t>9/7/2017</a:t>
            </a:fld>
            <a:endParaRPr lang="en-GB"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895B456-4FDF-4F76-9C13-4CA5D57E1C02}" type="slidenum">
              <a:rPr lang="en-GB" smtClean="0"/>
              <a:t>‹#›</a:t>
            </a:fld>
            <a:endParaRPr lang="en-GB"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CC8157-A706-465C-BD74-5FFB88E505E6}" type="datetimeFigureOut">
              <a:rPr lang="en-US" smtClean="0"/>
              <a:t>9/7/2017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5895B456-4FDF-4F76-9C13-4CA5D57E1C02}"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CC8157-A706-465C-BD74-5FFB88E505E6}" type="datetimeFigureOut">
              <a:rPr lang="en-US" smtClean="0"/>
              <a:t>9/7/2017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5895B456-4FDF-4F76-9C13-4CA5D57E1C02}"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CC8157-A706-465C-BD74-5FFB88E505E6}" type="datetimeFigureOut">
              <a:rPr lang="en-US" smtClean="0"/>
              <a:t>9/7/2017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5895B456-4FDF-4F76-9C13-4CA5D57E1C02}"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9CC8157-A706-465C-BD74-5FFB88E505E6}" type="datetimeFigureOut">
              <a:rPr lang="en-US" smtClean="0"/>
              <a:t>9/7/2017</a:t>
            </a:fld>
            <a:endParaRPr lang="en-GB"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895B456-4FDF-4F76-9C13-4CA5D57E1C02}" type="slidenum">
              <a:rPr lang="en-GB" smtClean="0"/>
              <a:t>‹#›</a:t>
            </a:fld>
            <a:endParaRPr lang="en-GB"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9CC8157-A706-465C-BD74-5FFB88E505E6}" type="datetimeFigureOut">
              <a:rPr lang="en-US" smtClean="0"/>
              <a:t>9/7/2017</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895B456-4FDF-4F76-9C13-4CA5D57E1C02}" type="slidenum">
              <a:rPr lang="en-GB" smtClean="0"/>
              <a:t>‹#›</a:t>
            </a:fld>
            <a:endParaRPr lang="en-GB"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9CC8157-A706-465C-BD74-5FFB88E505E6}" type="datetimeFigureOut">
              <a:rPr lang="en-US" smtClean="0"/>
              <a:t>9/7/2017</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895B456-4FDF-4F76-9C13-4CA5D57E1C02}"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9CC8157-A706-465C-BD74-5FFB88E505E6}" type="datetimeFigureOut">
              <a:rPr lang="en-US" smtClean="0"/>
              <a:t>9/7/2017</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5895B456-4FDF-4F76-9C13-4CA5D57E1C02}" type="slidenum">
              <a:rPr lang="en-GB" smtClean="0"/>
              <a:t>‹#›</a:t>
            </a:fld>
            <a:endParaRPr lang="en-GB"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9CC8157-A706-465C-BD74-5FFB88E505E6}" type="datetimeFigureOut">
              <a:rPr lang="en-US" smtClean="0"/>
              <a:t>9/7/2017</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5895B456-4FDF-4F76-9C13-4CA5D57E1C02}"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9CC8157-A706-465C-BD74-5FFB88E505E6}" type="datetimeFigureOut">
              <a:rPr lang="en-US" smtClean="0"/>
              <a:t>9/7/2017</a:t>
            </a:fld>
            <a:endParaRPr lang="en-GB"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895B456-4FDF-4F76-9C13-4CA5D57E1C02}" type="slidenum">
              <a:rPr lang="en-GB" smtClean="0"/>
              <a:t>‹#›</a:t>
            </a:fld>
            <a:endParaRPr lang="en-GB"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9CC8157-A706-465C-BD74-5FFB88E505E6}" type="datetimeFigureOut">
              <a:rPr lang="en-US" smtClean="0"/>
              <a:t>9/7/2017</a:t>
            </a:fld>
            <a:endParaRPr lang="en-GB"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895B456-4FDF-4F76-9C13-4CA5D57E1C02}" type="slidenum">
              <a:rPr lang="en-GB" smtClean="0"/>
              <a:t>‹#›</a:t>
            </a:fld>
            <a:endParaRPr lang="en-GB"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9CC8157-A706-465C-BD74-5FFB88E505E6}" type="datetimeFigureOut">
              <a:rPr lang="en-US" smtClean="0"/>
              <a:t>9/7/2017</a:t>
            </a:fld>
            <a:endParaRPr lang="en-GB"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895B456-4FDF-4F76-9C13-4CA5D57E1C02}" type="slidenum">
              <a:rPr lang="en-GB" smtClean="0"/>
              <a:t>‹#›</a:t>
            </a:fld>
            <a:endParaRPr lang="en-GB"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National Navigation Award Scheme Ten </a:t>
            </a:r>
            <a:r>
              <a:rPr lang="en-GB" dirty="0" smtClean="0"/>
              <a:t>Tors</a:t>
            </a:r>
            <a:r>
              <a:rPr lang="en-GB" dirty="0" smtClean="0"/>
              <a:t> Team Managers 14 Oct 2017</a:t>
            </a:r>
            <a:endParaRPr lang="en-GB" dirty="0"/>
          </a:p>
        </p:txBody>
      </p:sp>
      <p:sp>
        <p:nvSpPr>
          <p:cNvPr id="3" name="Subtitle 2"/>
          <p:cNvSpPr>
            <a:spLocks noGrp="1"/>
          </p:cNvSpPr>
          <p:nvPr>
            <p:ph type="subTitle" idx="1"/>
          </p:nvPr>
        </p:nvSpPr>
        <p:spPr/>
        <p:txBody>
          <a:bodyPr/>
          <a:lstStyle/>
          <a:p>
            <a:r>
              <a:rPr lang="en-GB" dirty="0" smtClean="0"/>
              <a:t>James Woodhouse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Pinnacle Ridge Skye</a:t>
            </a:r>
            <a:endParaRPr lang="en-GB" dirty="0"/>
          </a:p>
        </p:txBody>
      </p:sp>
      <p:pic>
        <p:nvPicPr>
          <p:cNvPr id="6" name="Content Placeholder 5" descr="IMG_7776.JPG"/>
          <p:cNvPicPr>
            <a:picLocks noGrp="1" noChangeAspect="1"/>
          </p:cNvPicPr>
          <p:nvPr>
            <p:ph idx="1"/>
          </p:nvPr>
        </p:nvPicPr>
        <p:blipFill>
          <a:blip r:embed="rId2" cstate="print"/>
          <a:stretch>
            <a:fillRect/>
          </a:stretch>
        </p:blipFill>
        <p:spPr>
          <a:xfrm>
            <a:off x="1554692" y="1646238"/>
            <a:ext cx="6034616" cy="452596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developments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NNAS online system designed by </a:t>
            </a:r>
            <a:r>
              <a:rPr lang="en-GB" dirty="0" smtClean="0"/>
              <a:t>Tah</a:t>
            </a:r>
            <a:r>
              <a:rPr lang="en-GB" dirty="0" smtClean="0"/>
              <a:t> </a:t>
            </a:r>
            <a:r>
              <a:rPr lang="en-GB" dirty="0" smtClean="0"/>
              <a:t>dah</a:t>
            </a:r>
            <a:endParaRPr lang="en-GB" dirty="0" smtClean="0"/>
          </a:p>
          <a:p>
            <a:r>
              <a:rPr lang="en-GB" dirty="0" smtClean="0"/>
              <a:t>NNAS Bronze award SCQF accredited Level 4 2 credit points</a:t>
            </a:r>
          </a:p>
          <a:p>
            <a:r>
              <a:rPr lang="en-GB" dirty="0" smtClean="0"/>
              <a:t>Penetration with D of E, ACF, ATC, CCF </a:t>
            </a:r>
            <a:r>
              <a:rPr lang="en-GB" dirty="0" smtClean="0"/>
              <a:t>Skillforce</a:t>
            </a:r>
            <a:r>
              <a:rPr lang="en-GB" dirty="0" smtClean="0"/>
              <a:t> Outward Bound ISA</a:t>
            </a:r>
          </a:p>
          <a:p>
            <a:r>
              <a:rPr lang="en-GB" dirty="0" smtClean="0"/>
              <a:t>NNAS Tutors Award</a:t>
            </a:r>
          </a:p>
          <a:p>
            <a:r>
              <a:rPr lang="en-GB" dirty="0" smtClean="0"/>
              <a:t>Government interest in increasing access and removing barriers from participation is increasing emphasis on navigation as a life skill</a:t>
            </a:r>
          </a:p>
          <a:p>
            <a:r>
              <a:rPr lang="en-GB" dirty="0" smtClean="0"/>
              <a:t>We should all know where we are going... And getting off the path</a:t>
            </a:r>
          </a:p>
          <a:p>
            <a:pPr>
              <a:buNone/>
            </a:pPr>
            <a:endParaRPr lang="en-GB" dirty="0" smtClean="0"/>
          </a:p>
          <a:p>
            <a:endParaRPr lang="en-GB" dirty="0" smtClean="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NNAS Tutors Award</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No recognisable methodology of teaching navigation within existing MTUK/ Joint services etc only BOF</a:t>
            </a:r>
          </a:p>
          <a:p>
            <a:r>
              <a:rPr lang="en-GB" dirty="0" smtClean="0"/>
              <a:t>Tutors Award written and supported by Glenmore Lodge (N </a:t>
            </a:r>
            <a:r>
              <a:rPr lang="en-GB" dirty="0" smtClean="0"/>
              <a:t>W</a:t>
            </a:r>
            <a:r>
              <a:rPr lang="en-GB" dirty="0" smtClean="0"/>
              <a:t>illiams), NNAS(Me) </a:t>
            </a:r>
            <a:r>
              <a:rPr lang="en-GB" dirty="0" smtClean="0"/>
              <a:t>B</a:t>
            </a:r>
            <a:r>
              <a:rPr lang="en-GB" dirty="0" smtClean="0"/>
              <a:t>ritish orienteering(D Riley)</a:t>
            </a:r>
          </a:p>
          <a:p>
            <a:r>
              <a:rPr lang="en-GB" dirty="0" smtClean="0"/>
              <a:t>A one day teaching navigation course for those who want to know how to teach it rather than learn how to do it.</a:t>
            </a:r>
          </a:p>
          <a:p>
            <a:r>
              <a:rPr lang="en-GB" dirty="0" smtClean="0"/>
              <a:t>No previous MTUK qualification needed.</a:t>
            </a:r>
          </a:p>
          <a:p>
            <a:r>
              <a:rPr lang="en-GB" dirty="0" smtClean="0"/>
              <a:t>Delivered by authorised NNAS Tutors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NNAS Bronze Award</a:t>
            </a:r>
            <a:endParaRPr lang="en-GB" dirty="0"/>
          </a:p>
        </p:txBody>
      </p:sp>
      <p:sp>
        <p:nvSpPr>
          <p:cNvPr id="3" name="Content Placeholder 2"/>
          <p:cNvSpPr>
            <a:spLocks noGrp="1"/>
          </p:cNvSpPr>
          <p:nvPr>
            <p:ph idx="1"/>
          </p:nvPr>
        </p:nvSpPr>
        <p:spPr/>
        <p:txBody>
          <a:bodyPr/>
          <a:lstStyle/>
          <a:p>
            <a:r>
              <a:rPr lang="en-GB" dirty="0" smtClean="0"/>
              <a:t>Accreditation has lead to huge increase in numbers taking part (3000 more participants yr on yr this quarter)</a:t>
            </a:r>
          </a:p>
          <a:p>
            <a:r>
              <a:rPr lang="en-GB" dirty="0" smtClean="0"/>
              <a:t>Change in NNAS regulations around delivery of Bronze ratios of one Tutor to eight, working under one Provider</a:t>
            </a:r>
          </a:p>
          <a:p>
            <a:r>
              <a:rPr lang="en-GB" dirty="0" smtClean="0"/>
              <a:t>Flexibility of provision and delivery</a:t>
            </a:r>
          </a:p>
          <a:p>
            <a:r>
              <a:rPr lang="en-GB" dirty="0" smtClean="0"/>
              <a:t>Model allows for delivery of Bronze award to multiple participants </a:t>
            </a: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suggested model..</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Have a Tutors Award run for your school/ cluster group / or local network(maximum delivery 1:10). Group training </a:t>
            </a:r>
            <a:r>
              <a:rPr lang="en-GB" dirty="0" smtClean="0"/>
              <a:t>cbe</a:t>
            </a:r>
            <a:r>
              <a:rPr lang="en-GB" dirty="0" smtClean="0"/>
              <a:t> by NNAS</a:t>
            </a:r>
          </a:p>
          <a:p>
            <a:r>
              <a:rPr lang="en-GB" dirty="0" smtClean="0"/>
              <a:t>Have one person register as the Provider(responsible for H and S and risk management)</a:t>
            </a:r>
          </a:p>
          <a:p>
            <a:r>
              <a:rPr lang="en-GB" dirty="0" smtClean="0"/>
              <a:t>Program and deliver navigation instruction of Bronze within your organisation.</a:t>
            </a:r>
          </a:p>
          <a:p>
            <a:r>
              <a:rPr lang="en-GB" dirty="0" smtClean="0"/>
              <a:t>Optional moderation support of first Bronze award within organisation</a:t>
            </a:r>
          </a:p>
          <a:p>
            <a:r>
              <a:rPr lang="en-GB" dirty="0" smtClean="0"/>
              <a:t>Possibility of running awards for entire year groups with this method</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cost</a:t>
            </a:r>
            <a:endParaRPr lang="en-GB" dirty="0"/>
          </a:p>
        </p:txBody>
      </p:sp>
      <p:sp>
        <p:nvSpPr>
          <p:cNvPr id="3" name="Content Placeholder 2"/>
          <p:cNvSpPr>
            <a:spLocks noGrp="1"/>
          </p:cNvSpPr>
          <p:nvPr>
            <p:ph idx="1"/>
          </p:nvPr>
        </p:nvSpPr>
        <p:spPr/>
        <p:txBody>
          <a:bodyPr/>
          <a:lstStyle/>
          <a:p>
            <a:r>
              <a:rPr lang="en-GB" dirty="0" smtClean="0"/>
              <a:t>X one day Tutor Course </a:t>
            </a:r>
          </a:p>
          <a:p>
            <a:pPr>
              <a:buNone/>
            </a:pPr>
            <a:r>
              <a:rPr lang="en-GB" dirty="0" smtClean="0"/>
              <a:t>	</a:t>
            </a:r>
            <a:r>
              <a:rPr lang="en-GB" dirty="0" smtClean="0"/>
              <a:t>for x ten: 				£500.00</a:t>
            </a:r>
          </a:p>
          <a:p>
            <a:r>
              <a:rPr lang="en-GB" dirty="0" smtClean="0"/>
              <a:t>X one Provider registration	£75.00</a:t>
            </a:r>
          </a:p>
          <a:p>
            <a:r>
              <a:rPr lang="en-GB" dirty="0" smtClean="0"/>
              <a:t>X one hundred certificates </a:t>
            </a:r>
          </a:p>
          <a:p>
            <a:pPr>
              <a:buNone/>
            </a:pPr>
            <a:r>
              <a:rPr lang="en-GB" dirty="0" smtClean="0"/>
              <a:t>	and badges for Bronze		£500.00</a:t>
            </a:r>
          </a:p>
          <a:p>
            <a:pPr>
              <a:buNone/>
            </a:pPr>
            <a:endParaRPr lang="en-GB" dirty="0" smtClean="0"/>
          </a:p>
          <a:p>
            <a:pPr>
              <a:buNone/>
            </a:pPr>
            <a:r>
              <a:rPr lang="en-GB" dirty="0" smtClean="0"/>
              <a:t>Total						£1075.00</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Fridjof</a:t>
            </a:r>
            <a:r>
              <a:rPr lang="en-GB" dirty="0" smtClean="0"/>
              <a:t> Nansen</a:t>
            </a:r>
            <a:endParaRPr lang="en-GB" dirty="0"/>
          </a:p>
        </p:txBody>
      </p:sp>
      <p:sp>
        <p:nvSpPr>
          <p:cNvPr id="3" name="Content Placeholder 2"/>
          <p:cNvSpPr>
            <a:spLocks noGrp="1"/>
          </p:cNvSpPr>
          <p:nvPr>
            <p:ph idx="1"/>
          </p:nvPr>
        </p:nvSpPr>
        <p:spPr/>
        <p:txBody>
          <a:bodyPr/>
          <a:lstStyle/>
          <a:p>
            <a:r>
              <a:rPr lang="en-GB" dirty="0" smtClean="0"/>
              <a:t>“the future development of mankind depends on young people striking boldly out along new tracks. The great events of the world depend on the spirit of adventure shown by individuals grasping the opportunities when they occur”</a:t>
            </a:r>
          </a:p>
          <a:p>
            <a:endParaRPr lang="en-GB" dirty="0" smtClean="0"/>
          </a:p>
          <a:p>
            <a:pPr>
              <a:buNone/>
            </a:pPr>
            <a:r>
              <a:rPr lang="en-GB" dirty="0" smtClean="0"/>
              <a:t>We are investing in all our futures..</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greenland crossings.jpg"/>
          <p:cNvPicPr>
            <a:picLocks noGrp="1" noChangeAspect="1"/>
          </p:cNvPicPr>
          <p:nvPr>
            <p:ph idx="1"/>
          </p:nvPr>
        </p:nvPicPr>
        <p:blipFill>
          <a:blip r:embed="rId2"/>
          <a:stretch>
            <a:fillRect/>
          </a:stretch>
        </p:blipFill>
        <p:spPr>
          <a:xfrm>
            <a:off x="2052637" y="2518569"/>
            <a:ext cx="5038725" cy="27813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 we want to go..</a:t>
            </a:r>
            <a:endParaRPr lang="en-GB" dirty="0"/>
          </a:p>
        </p:txBody>
      </p:sp>
      <p:pic>
        <p:nvPicPr>
          <p:cNvPr id="4" name="Content Placeholder 3" descr="Sunset over Karale.JPG"/>
          <p:cNvPicPr>
            <a:picLocks noGrp="1" noChangeAspect="1"/>
          </p:cNvPicPr>
          <p:nvPr>
            <p:ph idx="1"/>
          </p:nvPr>
        </p:nvPicPr>
        <p:blipFill>
          <a:blip r:embed="rId2" cstate="print"/>
          <a:stretch>
            <a:fillRect/>
          </a:stretch>
        </p:blipFill>
        <p:spPr>
          <a:xfrm>
            <a:off x="1558600" y="1646238"/>
            <a:ext cx="6026799" cy="452596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James Woodhouse Technical Advisor</a:t>
            </a:r>
            <a:endParaRPr lang="en-GB" dirty="0"/>
          </a:p>
        </p:txBody>
      </p:sp>
      <p:sp>
        <p:nvSpPr>
          <p:cNvPr id="3" name="Content Placeholder 2"/>
          <p:cNvSpPr>
            <a:spLocks noGrp="1"/>
          </p:cNvSpPr>
          <p:nvPr>
            <p:ph idx="1"/>
          </p:nvPr>
        </p:nvSpPr>
        <p:spPr/>
        <p:txBody>
          <a:bodyPr>
            <a:normAutofit lnSpcReduction="10000"/>
          </a:bodyPr>
          <a:lstStyle/>
          <a:p>
            <a:r>
              <a:rPr lang="en-GB" dirty="0" smtClean="0"/>
              <a:t>Wellington School and RMA </a:t>
            </a:r>
            <a:r>
              <a:rPr lang="en-GB" dirty="0" smtClean="0"/>
              <a:t>Sandhurst</a:t>
            </a:r>
            <a:endParaRPr lang="en-GB" dirty="0" smtClean="0"/>
          </a:p>
          <a:p>
            <a:r>
              <a:rPr lang="en-GB" dirty="0" smtClean="0"/>
              <a:t>BSc (UCL) PGCE(OE) (</a:t>
            </a:r>
            <a:r>
              <a:rPr lang="en-GB" dirty="0" smtClean="0"/>
              <a:t>E</a:t>
            </a:r>
            <a:r>
              <a:rPr lang="en-GB" dirty="0" smtClean="0"/>
              <a:t>dinburgh)</a:t>
            </a:r>
          </a:p>
          <a:p>
            <a:r>
              <a:rPr lang="en-GB" dirty="0" smtClean="0"/>
              <a:t>Commanded C Coy RRS</a:t>
            </a:r>
          </a:p>
          <a:p>
            <a:r>
              <a:rPr lang="en-GB" dirty="0" smtClean="0"/>
              <a:t>Mountain Instructor Certificate, Joint Services Alpine Mountaineering Instructor</a:t>
            </a:r>
          </a:p>
          <a:p>
            <a:pPr>
              <a:buNone/>
            </a:pPr>
            <a:r>
              <a:rPr lang="en-GB" dirty="0" smtClean="0"/>
              <a:t>	Course Director ML(S) training and assessment </a:t>
            </a:r>
          </a:p>
          <a:p>
            <a:pPr>
              <a:buNone/>
            </a:pPr>
            <a:r>
              <a:rPr lang="en-GB" dirty="0" smtClean="0"/>
              <a:t>	</a:t>
            </a:r>
            <a:r>
              <a:rPr lang="en-GB" dirty="0" smtClean="0"/>
              <a:t>NEBOSH </a:t>
            </a:r>
            <a:r>
              <a:rPr lang="en-GB" dirty="0" smtClean="0"/>
              <a:t>G</a:t>
            </a:r>
            <a:r>
              <a:rPr lang="en-GB" dirty="0" smtClean="0"/>
              <a:t>eneral </a:t>
            </a:r>
            <a:r>
              <a:rPr lang="en-GB" dirty="0" smtClean="0"/>
              <a:t>C</a:t>
            </a:r>
            <a:r>
              <a:rPr lang="en-GB" dirty="0" smtClean="0"/>
              <a:t>ertificate OHS</a:t>
            </a:r>
          </a:p>
          <a:p>
            <a:pPr>
              <a:buNone/>
            </a:pPr>
            <a:r>
              <a:rPr lang="en-GB" dirty="0" smtClean="0"/>
              <a:t>	NNAS Tutors Course Director and Technical Advisor</a:t>
            </a:r>
          </a:p>
          <a:p>
            <a:pPr>
              <a:buNone/>
            </a:pPr>
            <a:endParaRPr lang="en-GB" dirty="0" smtClean="0"/>
          </a:p>
          <a:p>
            <a:pPr>
              <a:buNone/>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IMG_7013.JPG"/>
          <p:cNvPicPr>
            <a:picLocks noGrp="1" noChangeAspect="1"/>
          </p:cNvPicPr>
          <p:nvPr>
            <p:ph idx="1"/>
          </p:nvPr>
        </p:nvPicPr>
        <p:blipFill>
          <a:blip r:embed="rId2" cstate="print"/>
          <a:stretch>
            <a:fillRect/>
          </a:stretch>
        </p:blipFill>
        <p:spPr>
          <a:xfrm>
            <a:off x="1177528" y="1646238"/>
            <a:ext cx="6788943" cy="452596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NNAS background</a:t>
            </a:r>
            <a:endParaRPr lang="en-GB" dirty="0"/>
          </a:p>
        </p:txBody>
      </p:sp>
      <p:sp>
        <p:nvSpPr>
          <p:cNvPr id="3" name="Content Placeholder 2"/>
          <p:cNvSpPr>
            <a:spLocks noGrp="1"/>
          </p:cNvSpPr>
          <p:nvPr>
            <p:ph idx="1"/>
          </p:nvPr>
        </p:nvSpPr>
        <p:spPr/>
        <p:txBody>
          <a:bodyPr>
            <a:normAutofit fontScale="92500"/>
          </a:bodyPr>
          <a:lstStyle/>
          <a:p>
            <a:r>
              <a:rPr lang="en-GB" dirty="0" smtClean="0"/>
              <a:t>20 years old from </a:t>
            </a:r>
            <a:r>
              <a:rPr lang="en-GB" dirty="0" smtClean="0"/>
              <a:t>B</a:t>
            </a:r>
            <a:r>
              <a:rPr lang="en-GB" dirty="0" smtClean="0"/>
              <a:t>ritish Orienteering</a:t>
            </a:r>
          </a:p>
          <a:p>
            <a:r>
              <a:rPr lang="en-GB" dirty="0" smtClean="0"/>
              <a:t>Aimed at land based recreational navigators</a:t>
            </a:r>
          </a:p>
          <a:p>
            <a:r>
              <a:rPr lang="en-GB" dirty="0" smtClean="0"/>
              <a:t>Bronze Silver and Gold (ML Summer equivalent)</a:t>
            </a:r>
          </a:p>
          <a:p>
            <a:r>
              <a:rPr lang="en-GB" dirty="0" smtClean="0"/>
              <a:t>Outdoor Discovery Award </a:t>
            </a:r>
          </a:p>
          <a:p>
            <a:r>
              <a:rPr lang="en-GB" dirty="0" smtClean="0"/>
              <a:t>Step change in approach and methodology within the last two years based on a fundamental belief that children are far more capable than adults remember or understand.</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Children </a:t>
            </a:r>
            <a:r>
              <a:rPr lang="en-GB" dirty="0" smtClean="0"/>
              <a:t>(</a:t>
            </a:r>
            <a:r>
              <a:rPr lang="en-GB" dirty="0" smtClean="0"/>
              <a:t>youngest twelve years) and adults (oldest fifty- seven)..</a:t>
            </a:r>
            <a:endParaRPr lang="en-GB" dirty="0"/>
          </a:p>
        </p:txBody>
      </p:sp>
      <p:pic>
        <p:nvPicPr>
          <p:cNvPr id="4" name="Content Placeholder 3" descr="Summit Kili Lathallan School Easr Africa Expedition.jpg"/>
          <p:cNvPicPr>
            <a:picLocks noGrp="1" noChangeAspect="1"/>
          </p:cNvPicPr>
          <p:nvPr>
            <p:ph idx="1"/>
          </p:nvPr>
        </p:nvPicPr>
        <p:blipFill>
          <a:blip r:embed="rId2" cstate="print"/>
          <a:stretch>
            <a:fillRect/>
          </a:stretch>
        </p:blipFill>
        <p:spPr>
          <a:xfrm>
            <a:off x="1177528" y="1646238"/>
            <a:ext cx="6788943" cy="452596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Outdoor Discovery Award Participants</a:t>
            </a:r>
            <a:endParaRPr lang="en-GB" dirty="0"/>
          </a:p>
        </p:txBody>
      </p:sp>
      <p:pic>
        <p:nvPicPr>
          <p:cNvPr id="4" name="Content Placeholder 3" descr="Image175 in the woods.jpg"/>
          <p:cNvPicPr>
            <a:picLocks noGrp="1" noChangeAspect="1"/>
          </p:cNvPicPr>
          <p:nvPr>
            <p:ph idx="1"/>
          </p:nvPr>
        </p:nvPicPr>
        <p:blipFill>
          <a:blip r:embed="rId2"/>
          <a:stretch>
            <a:fillRect/>
          </a:stretch>
        </p:blipFill>
        <p:spPr>
          <a:xfrm>
            <a:off x="2874764" y="1646238"/>
            <a:ext cx="3394472" cy="452596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Land based navigation techniques</a:t>
            </a:r>
            <a:endParaRPr lang="en-GB" dirty="0"/>
          </a:p>
        </p:txBody>
      </p:sp>
      <p:pic>
        <p:nvPicPr>
          <p:cNvPr id="5" name="Content Placeholder 4" descr="mj 1 - Copy.jpg"/>
          <p:cNvPicPr>
            <a:picLocks noGrp="1" noChangeAspect="1"/>
          </p:cNvPicPr>
          <p:nvPr>
            <p:ph idx="1"/>
          </p:nvPr>
        </p:nvPicPr>
        <p:blipFill>
          <a:blip r:embed="rId2"/>
          <a:stretch>
            <a:fillRect/>
          </a:stretch>
        </p:blipFill>
        <p:spPr>
          <a:xfrm>
            <a:off x="1554692" y="1646238"/>
            <a:ext cx="6034616" cy="452596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Winter conditions </a:t>
            </a:r>
            <a:endParaRPr lang="en-GB" dirty="0"/>
          </a:p>
        </p:txBody>
      </p:sp>
      <p:pic>
        <p:nvPicPr>
          <p:cNvPr id="4" name="Content Placeholder 3" descr="IMG_4710.jpg"/>
          <p:cNvPicPr>
            <a:picLocks noGrp="1" noChangeAspect="1"/>
          </p:cNvPicPr>
          <p:nvPr>
            <p:ph idx="1"/>
          </p:nvPr>
        </p:nvPicPr>
        <p:blipFill>
          <a:blip r:embed="rId2"/>
          <a:stretch>
            <a:fillRect/>
          </a:stretch>
        </p:blipFill>
        <p:spPr>
          <a:xfrm>
            <a:off x="1554692" y="1646238"/>
            <a:ext cx="6034616" cy="452596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121</TotalTime>
  <Words>458</Words>
  <Application>Microsoft Office PowerPoint</Application>
  <PresentationFormat>On-screen Show (4:3)</PresentationFormat>
  <Paragraphs>59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Foundry</vt:lpstr>
      <vt:lpstr>National Navigation Award Scheme Ten Tors Team Managers 14 Oct 2017</vt:lpstr>
      <vt:lpstr>Where do we want to go..</vt:lpstr>
      <vt:lpstr>James Woodhouse Technical Advisor</vt:lpstr>
      <vt:lpstr>Slide 4</vt:lpstr>
      <vt:lpstr>NNAS background</vt:lpstr>
      <vt:lpstr>Children (youngest twelve years) and adults (oldest fifty- seven)..</vt:lpstr>
      <vt:lpstr>Outdoor Discovery Award Participants</vt:lpstr>
      <vt:lpstr>Land based navigation techniques</vt:lpstr>
      <vt:lpstr>Winter conditions </vt:lpstr>
      <vt:lpstr>Pinnacle Ridge Skye</vt:lpstr>
      <vt:lpstr>Current developments</vt:lpstr>
      <vt:lpstr>NNAS Tutors Award</vt:lpstr>
      <vt:lpstr>NNAS Bronze Award</vt:lpstr>
      <vt:lpstr>A suggested model..</vt:lpstr>
      <vt:lpstr>Outline cost</vt:lpstr>
      <vt:lpstr>Fridjof Nansen</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Navigation Award Scheme Ten Tors Team Managers 14 Oct 2017</dc:title>
  <dc:creator>Woodhouse</dc:creator>
  <cp:lastModifiedBy>Woodhouse</cp:lastModifiedBy>
  <cp:revision>13</cp:revision>
  <dcterms:created xsi:type="dcterms:W3CDTF">2017-09-07T09:12:42Z</dcterms:created>
  <dcterms:modified xsi:type="dcterms:W3CDTF">2017-09-07T11:14:38Z</dcterms:modified>
</cp:coreProperties>
</file>